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7" r:id="rId1"/>
    <p:sldMasterId id="2147483678" r:id="rId2"/>
    <p:sldMasterId id="2147483680" r:id="rId3"/>
  </p:sldMasterIdLst>
  <p:notesMasterIdLst>
    <p:notesMasterId r:id="rId15"/>
  </p:notesMasterIdLst>
  <p:handoutMasterIdLst>
    <p:handoutMasterId r:id="rId16"/>
  </p:handoutMasterIdLst>
  <p:sldIdLst>
    <p:sldId id="308" r:id="rId4"/>
    <p:sldId id="332" r:id="rId5"/>
    <p:sldId id="327" r:id="rId6"/>
    <p:sldId id="334" r:id="rId7"/>
    <p:sldId id="316" r:id="rId8"/>
    <p:sldId id="329" r:id="rId9"/>
    <p:sldId id="330" r:id="rId10"/>
    <p:sldId id="335" r:id="rId11"/>
    <p:sldId id="336" r:id="rId12"/>
    <p:sldId id="333" r:id="rId13"/>
    <p:sldId id="326" r:id="rId14"/>
  </p:sldIdLst>
  <p:sldSz cx="9144000" cy="6858000" type="screen4x3"/>
  <p:notesSz cx="6797675" cy="9926638"/>
  <p:defaultTextStyle>
    <a:defPPr>
      <a:defRPr lang="de-D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33CC33"/>
    <a:srgbClr val="FF0000"/>
    <a:srgbClr val="008000"/>
    <a:srgbClr val="E3C17D"/>
    <a:srgbClr val="DBBA79"/>
    <a:srgbClr val="CCAD70"/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07" autoAdjust="0"/>
    <p:restoredTop sz="96907" autoAdjust="0"/>
  </p:normalViewPr>
  <p:slideViewPr>
    <p:cSldViewPr snapToGrid="0" snapToObjects="1">
      <p:cViewPr varScale="1">
        <p:scale>
          <a:sx n="71" d="100"/>
          <a:sy n="71" d="100"/>
        </p:scale>
        <p:origin x="-1554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09" tIns="45654" rIns="91309" bIns="45654" numCol="1" anchor="t" anchorCtr="0" compatLnSpc="1">
            <a:prstTxWarp prst="textNoShape">
              <a:avLst/>
            </a:prstTxWarp>
          </a:bodyPr>
          <a:lstStyle>
            <a:lvl1pPr defTabSz="455613">
              <a:defRPr sz="1200"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09" tIns="45654" rIns="91309" bIns="45654" numCol="1" anchor="t" anchorCtr="0" compatLnSpc="1">
            <a:prstTxWarp prst="textNoShape">
              <a:avLst/>
            </a:prstTxWarp>
          </a:bodyPr>
          <a:lstStyle>
            <a:lvl1pPr algn="r" defTabSz="455613">
              <a:defRPr sz="1200"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fld id="{7C9783FE-EFAE-4A5D-8471-E3D4CECD4F4C}" type="datetimeFigureOut">
              <a:rPr lang="de-DE" altLang="fr-FR"/>
              <a:pPr>
                <a:defRPr/>
              </a:pPr>
              <a:t>02.06.2016</a:t>
            </a:fld>
            <a:endParaRPr lang="de-DE" altLang="fr-FR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09" tIns="45654" rIns="91309" bIns="45654" numCol="1" anchor="b" anchorCtr="0" compatLnSpc="1">
            <a:prstTxWarp prst="textNoShape">
              <a:avLst/>
            </a:prstTxWarp>
          </a:bodyPr>
          <a:lstStyle>
            <a:lvl1pPr defTabSz="455613">
              <a:defRPr sz="1200"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09" tIns="45654" rIns="91309" bIns="45654" numCol="1" anchor="b" anchorCtr="0" compatLnSpc="1">
            <a:prstTxWarp prst="textNoShape">
              <a:avLst/>
            </a:prstTxWarp>
          </a:bodyPr>
          <a:lstStyle>
            <a:lvl1pPr algn="r" defTabSz="455613">
              <a:defRPr sz="1200"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fld id="{576AEEE5-3713-446F-AEE8-DAD8E57CEA47}" type="slidenum">
              <a:rPr lang="de-DE" altLang="fr-FR"/>
              <a:pPr>
                <a:defRPr/>
              </a:pPr>
              <a:t>‹N°›</a:t>
            </a:fld>
            <a:endParaRPr lang="de-DE" altLang="fr-FR"/>
          </a:p>
        </p:txBody>
      </p:sp>
    </p:spTree>
    <p:extLst>
      <p:ext uri="{BB962C8B-B14F-4D97-AF65-F5344CB8AC3E}">
        <p14:creationId xmlns:p14="http://schemas.microsoft.com/office/powerpoint/2010/main" val="403114933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09" tIns="45654" rIns="91309" bIns="45654" numCol="1" anchor="t" anchorCtr="0" compatLnSpc="1">
            <a:prstTxWarp prst="textNoShape">
              <a:avLst/>
            </a:prstTxWarp>
          </a:bodyPr>
          <a:lstStyle>
            <a:lvl1pPr defTabSz="455613">
              <a:defRPr sz="1200"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09" tIns="45654" rIns="91309" bIns="45654" numCol="1" anchor="t" anchorCtr="0" compatLnSpc="1">
            <a:prstTxWarp prst="textNoShape">
              <a:avLst/>
            </a:prstTxWarp>
          </a:bodyPr>
          <a:lstStyle>
            <a:lvl1pPr algn="r" defTabSz="455613">
              <a:defRPr sz="1200"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fld id="{C8720179-01BD-4FF8-A85E-B152FD9BE13C}" type="datetimeFigureOut">
              <a:rPr lang="de-DE" altLang="fr-FR"/>
              <a:pPr>
                <a:defRPr/>
              </a:pPr>
              <a:t>02.06.2016</a:t>
            </a:fld>
            <a:endParaRPr lang="de-DE" altLang="fr-FR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 bwMode="auto">
          <a:xfrm>
            <a:off x="681038" y="4713288"/>
            <a:ext cx="5435600" cy="446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09" tIns="45654" rIns="91309" bIns="456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09" tIns="45654" rIns="91309" bIns="45654" numCol="1" anchor="b" anchorCtr="0" compatLnSpc="1">
            <a:prstTxWarp prst="textNoShape">
              <a:avLst/>
            </a:prstTxWarp>
          </a:bodyPr>
          <a:lstStyle>
            <a:lvl1pPr defTabSz="455613">
              <a:defRPr sz="1200"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09" tIns="45654" rIns="91309" bIns="45654" numCol="1" anchor="b" anchorCtr="0" compatLnSpc="1">
            <a:prstTxWarp prst="textNoShape">
              <a:avLst/>
            </a:prstTxWarp>
          </a:bodyPr>
          <a:lstStyle>
            <a:lvl1pPr algn="r" defTabSz="455613">
              <a:defRPr sz="1200"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fld id="{008B8547-E02D-4FF3-8322-8DB0791E65A4}" type="slidenum">
              <a:rPr lang="de-DE" altLang="fr-FR"/>
              <a:pPr>
                <a:defRPr/>
              </a:pPr>
              <a:t>‹N°›</a:t>
            </a:fld>
            <a:endParaRPr lang="de-DE" altLang="fr-FR"/>
          </a:p>
        </p:txBody>
      </p:sp>
    </p:spTree>
    <p:extLst>
      <p:ext uri="{BB962C8B-B14F-4D97-AF65-F5344CB8AC3E}">
        <p14:creationId xmlns:p14="http://schemas.microsoft.com/office/powerpoint/2010/main" val="40468459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12257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6431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17266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23780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11262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9745144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85788" y="1700213"/>
            <a:ext cx="3973512" cy="4425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11700" y="1700213"/>
            <a:ext cx="3975100" cy="4425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11745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59884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27324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31446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398920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18722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1120780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97907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62738" y="274638"/>
            <a:ext cx="2024062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85788" y="274638"/>
            <a:ext cx="592455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65881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re. Text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43088" y="274638"/>
            <a:ext cx="6843712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585788" y="1700213"/>
            <a:ext cx="3973512" cy="442595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graphique 3"/>
          <p:cNvSpPr>
            <a:spLocks noGrp="1"/>
          </p:cNvSpPr>
          <p:nvPr>
            <p:ph type="chart" sz="half" idx="2"/>
          </p:nvPr>
        </p:nvSpPr>
        <p:spPr>
          <a:xfrm>
            <a:off x="4711700" y="1700213"/>
            <a:ext cx="3975100" cy="4425950"/>
          </a:xfrm>
        </p:spPr>
        <p:txBody>
          <a:bodyPr/>
          <a:lstStyle/>
          <a:p>
            <a:pPr lvl="0"/>
            <a:endParaRPr lang="fr-FR" noProof="0" smtClean="0"/>
          </a:p>
        </p:txBody>
      </p:sp>
    </p:spTree>
    <p:extLst>
      <p:ext uri="{BB962C8B-B14F-4D97-AF65-F5344CB8AC3E}">
        <p14:creationId xmlns:p14="http://schemas.microsoft.com/office/powerpoint/2010/main" val="21287995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43088" y="274638"/>
            <a:ext cx="6843712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585788" y="1700213"/>
            <a:ext cx="3973512" cy="442595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11700" y="1700213"/>
            <a:ext cx="3975100" cy="442595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615173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553128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384958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58815625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984789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9644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66904948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149668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739776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28579808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71236717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478830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2910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8437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0961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4856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1101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607172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091605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462213" y="6402388"/>
            <a:ext cx="1350962" cy="114300"/>
          </a:xfrm>
          <a:prstGeom prst="rect">
            <a:avLst/>
          </a:prstGeom>
          <a:solidFill>
            <a:srgbClr val="00295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650875" indent="-250825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001713" indent="-200025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403350" indent="-20161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1803400" indent="-200025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260600" indent="-200025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717800" indent="-200025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175000" indent="-200025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632200" indent="-200025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fr-FR" altLang="fr-FR" smtClean="0">
              <a:solidFill>
                <a:srgbClr val="FFFFFF"/>
              </a:solidFill>
            </a:endParaRPr>
          </a:p>
        </p:txBody>
      </p:sp>
      <p:sp>
        <p:nvSpPr>
          <p:cNvPr id="3" name="ZoneTexte 2"/>
          <p:cNvSpPr txBox="1">
            <a:spLocks noChangeArrowheads="1"/>
          </p:cNvSpPr>
          <p:nvPr/>
        </p:nvSpPr>
        <p:spPr bwMode="auto">
          <a:xfrm>
            <a:off x="2395538" y="6345238"/>
            <a:ext cx="4233862" cy="20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650875" indent="-250825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001713" indent="-200025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403350" indent="-20161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1803400" indent="-200025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260600" indent="-200025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717800" indent="-200025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175000" indent="-200025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632200" indent="-200025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fr-FR" altLang="fr-FR" sz="8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FCBA Institut technologique  </a:t>
            </a:r>
            <a:r>
              <a:rPr lang="fr-FR" altLang="fr-FR" sz="800" smtClean="0">
                <a:solidFill>
                  <a:srgbClr val="002956"/>
                </a:solidFill>
                <a:latin typeface="Arial" pitchFamily="34" charset="0"/>
                <a:cs typeface="Arial" pitchFamily="34" charset="0"/>
              </a:rPr>
              <a:t>Forêt   Cellulose   Bois – construction   Ameublement</a:t>
            </a:r>
            <a:endParaRPr lang="fr-FR" altLang="fr-FR" sz="1100" baseline="30000" smtClean="0">
              <a:solidFill>
                <a:srgbClr val="002956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Connecteur droit 3"/>
          <p:cNvCxnSpPr/>
          <p:nvPr/>
        </p:nvCxnSpPr>
        <p:spPr>
          <a:xfrm>
            <a:off x="4819650" y="7056438"/>
            <a:ext cx="0" cy="125412"/>
          </a:xfrm>
          <a:prstGeom prst="line">
            <a:avLst/>
          </a:prstGeom>
          <a:ln w="17780">
            <a:solidFill>
              <a:srgbClr val="00295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4"/>
          <p:cNvCxnSpPr/>
          <p:nvPr/>
        </p:nvCxnSpPr>
        <p:spPr>
          <a:xfrm>
            <a:off x="5378450" y="7056438"/>
            <a:ext cx="0" cy="125412"/>
          </a:xfrm>
          <a:prstGeom prst="line">
            <a:avLst/>
          </a:prstGeom>
          <a:ln w="17780">
            <a:solidFill>
              <a:srgbClr val="00295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>
            <a:off x="6432550" y="7056438"/>
            <a:ext cx="0" cy="125412"/>
          </a:xfrm>
          <a:prstGeom prst="line">
            <a:avLst/>
          </a:prstGeom>
          <a:ln w="17780">
            <a:solidFill>
              <a:srgbClr val="00295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31" name="Image 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7025" y="415925"/>
            <a:ext cx="8445500" cy="1335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necteur droit 7"/>
          <p:cNvCxnSpPr/>
          <p:nvPr/>
        </p:nvCxnSpPr>
        <p:spPr>
          <a:xfrm>
            <a:off x="2878138" y="5218113"/>
            <a:ext cx="1252537" cy="0"/>
          </a:xfrm>
          <a:prstGeom prst="line">
            <a:avLst/>
          </a:prstGeom>
          <a:ln w="76200" cmpd="sng">
            <a:solidFill>
              <a:srgbClr val="00295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598613" indent="-227013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5019675" y="6405563"/>
            <a:ext cx="1350963" cy="114300"/>
          </a:xfrm>
          <a:prstGeom prst="rect">
            <a:avLst/>
          </a:prstGeom>
          <a:solidFill>
            <a:srgbClr val="00295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55" tIns="40078" rIns="80155" bIns="40078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650875" indent="-250825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001713" indent="-200025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403350" indent="-20161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1803400" indent="-200025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260600" indent="-200025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717800" indent="-200025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175000" indent="-200025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632200" indent="-200025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fr-FR" altLang="fr-FR" smtClean="0">
              <a:solidFill>
                <a:srgbClr val="FFFFFF"/>
              </a:solidFill>
            </a:endParaRPr>
          </a:p>
        </p:txBody>
      </p:sp>
      <p:cxnSp>
        <p:nvCxnSpPr>
          <p:cNvPr id="14" name="Connecteur droit 13"/>
          <p:cNvCxnSpPr/>
          <p:nvPr/>
        </p:nvCxnSpPr>
        <p:spPr>
          <a:xfrm>
            <a:off x="7815263" y="7059613"/>
            <a:ext cx="0" cy="127000"/>
          </a:xfrm>
          <a:prstGeom prst="line">
            <a:avLst/>
          </a:prstGeom>
          <a:ln w="17780">
            <a:solidFill>
              <a:srgbClr val="00295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8374063" y="7059613"/>
            <a:ext cx="0" cy="127000"/>
          </a:xfrm>
          <a:prstGeom prst="line">
            <a:avLst/>
          </a:prstGeom>
          <a:ln w="17780">
            <a:solidFill>
              <a:srgbClr val="00295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9428163" y="7059613"/>
            <a:ext cx="0" cy="127000"/>
          </a:xfrm>
          <a:prstGeom prst="line">
            <a:avLst/>
          </a:prstGeom>
          <a:ln w="17780">
            <a:solidFill>
              <a:srgbClr val="00295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054" name="Image 7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1038" y="6188075"/>
            <a:ext cx="633412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ZoneTexte 11"/>
          <p:cNvSpPr txBox="1">
            <a:spLocks noChangeArrowheads="1"/>
          </p:cNvSpPr>
          <p:nvPr/>
        </p:nvSpPr>
        <p:spPr bwMode="auto">
          <a:xfrm>
            <a:off x="4957763" y="6348413"/>
            <a:ext cx="4233862" cy="20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55" tIns="40078" rIns="80155" bIns="4007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650875" indent="-250825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001713" indent="-200025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403350" indent="-20161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1803400" indent="-200025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260600" indent="-200025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717800" indent="-200025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175000" indent="-200025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632200" indent="-200025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fr-FR" altLang="fr-FR" sz="8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FCBA Institut technologique  </a:t>
            </a:r>
            <a:r>
              <a:rPr lang="fr-FR" altLang="fr-FR" sz="800" smtClean="0">
                <a:solidFill>
                  <a:srgbClr val="002956"/>
                </a:solidFill>
                <a:latin typeface="Arial" pitchFamily="34" charset="0"/>
                <a:cs typeface="Arial" pitchFamily="34" charset="0"/>
              </a:rPr>
              <a:t>Forêt   Cellulose   Bois – construction   Ameublement</a:t>
            </a:r>
            <a:endParaRPr lang="fr-FR" altLang="fr-FR" sz="1100" baseline="30000" smtClean="0">
              <a:solidFill>
                <a:srgbClr val="002956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6" name="Image 6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6388" y="261938"/>
            <a:ext cx="1168400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Image 7" descr="03.eps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7863" y="6188075"/>
            <a:ext cx="6413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ZoneTexte 17"/>
          <p:cNvSpPr txBox="1">
            <a:spLocks noChangeArrowheads="1"/>
          </p:cNvSpPr>
          <p:nvPr/>
        </p:nvSpPr>
        <p:spPr bwMode="auto">
          <a:xfrm>
            <a:off x="1455738" y="6384925"/>
            <a:ext cx="1970087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55" tIns="40078" rIns="80155" bIns="4007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650875" indent="-250825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001713" indent="-200025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403350" indent="-20161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1803400" indent="-200025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260600" indent="-200025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717800" indent="-200025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175000" indent="-200025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632200" indent="-200025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fr-FR" altLang="fr-FR" sz="700" dirty="0" smtClean="0">
                <a:solidFill>
                  <a:srgbClr val="002956"/>
                </a:solidFill>
                <a:latin typeface="Arial" pitchFamily="34" charset="0"/>
                <a:cs typeface="Arial" pitchFamily="34" charset="0"/>
              </a:rPr>
              <a:t>PAGE </a:t>
            </a:r>
            <a:r>
              <a:rPr lang="fr-FR" altLang="fr-FR" sz="700" b="1" dirty="0" smtClean="0">
                <a:solidFill>
                  <a:srgbClr val="002956"/>
                </a:solidFill>
                <a:latin typeface="Arial" pitchFamily="34" charset="0"/>
                <a:cs typeface="Arial" pitchFamily="34" charset="0"/>
              </a:rPr>
              <a:t>0</a:t>
            </a:r>
            <a:fld id="{FE0D1B7C-9C03-4886-9674-9795A5AE458C}" type="slidenum">
              <a:rPr lang="fr-FR" altLang="fr-FR" sz="700" b="1" smtClean="0">
                <a:solidFill>
                  <a:srgbClr val="002956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‹N°›</a:t>
            </a:fld>
            <a:r>
              <a:rPr lang="fr-FR" altLang="fr-FR" sz="700" b="1" dirty="0" smtClean="0">
                <a:solidFill>
                  <a:srgbClr val="00295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altLang="fr-FR" sz="700" dirty="0" smtClean="0">
                <a:solidFill>
                  <a:srgbClr val="002956"/>
                </a:solidFill>
                <a:latin typeface="Arial" pitchFamily="34" charset="0"/>
                <a:cs typeface="Arial" pitchFamily="34" charset="0"/>
              </a:rPr>
              <a:t>l  </a:t>
            </a:r>
            <a:r>
              <a:rPr lang="fr-FR" altLang="fr-FR" sz="700" dirty="0" err="1" smtClean="0">
                <a:solidFill>
                  <a:srgbClr val="002956"/>
                </a:solidFill>
                <a:latin typeface="Arial" pitchFamily="34" charset="0"/>
                <a:cs typeface="Arial" pitchFamily="34" charset="0"/>
              </a:rPr>
              <a:t>June</a:t>
            </a:r>
            <a:r>
              <a:rPr lang="fr-FR" altLang="fr-FR" sz="700" dirty="0" smtClean="0">
                <a:solidFill>
                  <a:srgbClr val="002956"/>
                </a:solidFill>
                <a:latin typeface="Arial" pitchFamily="34" charset="0"/>
                <a:cs typeface="Arial" pitchFamily="34" charset="0"/>
              </a:rPr>
              <a:t> 2016 I </a:t>
            </a:r>
            <a:r>
              <a:rPr lang="en-US" altLang="fr-FR" sz="500" dirty="0" smtClean="0">
                <a:solidFill>
                  <a:srgbClr val="002956"/>
                </a:solidFill>
                <a:latin typeface="Arial" pitchFamily="34" charset="0"/>
                <a:cs typeface="Arial" pitchFamily="34" charset="0"/>
              </a:rPr>
              <a:t>© FCBA</a:t>
            </a:r>
          </a:p>
        </p:txBody>
      </p:sp>
      <p:sp>
        <p:nvSpPr>
          <p:cNvPr id="2059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585788" y="1700213"/>
            <a:ext cx="8101012" cy="442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fr-FR" smtClean="0"/>
              <a:t>Textmasterformate durch Klicken bearbeiten</a:t>
            </a:r>
          </a:p>
          <a:p>
            <a:pPr lvl="1"/>
            <a:r>
              <a:rPr lang="de-DE" altLang="fr-FR" smtClean="0"/>
              <a:t>Zweite Ebene</a:t>
            </a:r>
          </a:p>
          <a:p>
            <a:pPr lvl="2"/>
            <a:r>
              <a:rPr lang="de-DE" altLang="fr-FR" smtClean="0"/>
              <a:t>Dritte Ebene</a:t>
            </a:r>
          </a:p>
          <a:p>
            <a:pPr lvl="3"/>
            <a:r>
              <a:rPr lang="de-DE" altLang="fr-FR" smtClean="0"/>
              <a:t>Vierte Ebene</a:t>
            </a:r>
          </a:p>
          <a:p>
            <a:pPr lvl="4"/>
            <a:r>
              <a:rPr lang="de-DE" altLang="fr-FR" smtClean="0"/>
              <a:t>Fünfte Ebene</a:t>
            </a:r>
          </a:p>
        </p:txBody>
      </p:sp>
      <p:sp>
        <p:nvSpPr>
          <p:cNvPr id="2060" name="Titelplatzhalter 1"/>
          <p:cNvSpPr>
            <a:spLocks noGrp="1"/>
          </p:cNvSpPr>
          <p:nvPr>
            <p:ph type="title"/>
          </p:nvPr>
        </p:nvSpPr>
        <p:spPr bwMode="auto">
          <a:xfrm>
            <a:off x="1843088" y="274638"/>
            <a:ext cx="68437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fr-FR" smtClean="0"/>
              <a:t>Titelmasterformat durch Klicken bearbeiten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</p:sldLayoutIdLst>
  <p:timing>
    <p:tnLst>
      <p:par>
        <p:cTn id="1" dur="indefinite" restart="never" nodeType="tmRoot"/>
      </p:par>
    </p:tnLst>
  </p:timing>
  <p:txStyles>
    <p:titleStyle>
      <a:lvl1pPr algn="ctr" defTabSz="400050" rtl="0" eaLnBrk="0" fontAlgn="base" hangingPunct="0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00050" rtl="0" eaLnBrk="0" fontAlgn="base" hangingPunct="0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00050" rtl="0" eaLnBrk="0" fontAlgn="base" hangingPunct="0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00050" rtl="0" eaLnBrk="0" fontAlgn="base" hangingPunct="0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00050" rtl="0" eaLnBrk="0" fontAlgn="base" hangingPunct="0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00050" rtl="0" eaLnBrk="0" fontAlgn="base" hangingPunct="0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00050" rtl="0" eaLnBrk="0" fontAlgn="base" hangingPunct="0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00050" rtl="0" eaLnBrk="0" fontAlgn="base" hangingPunct="0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00050" rtl="0" eaLnBrk="0" fontAlgn="base" hangingPunct="0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00038" indent="-300038" algn="l" defTabSz="40005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50875" indent="-250825" algn="l" defTabSz="40005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500">
          <a:solidFill>
            <a:schemeClr val="tx1"/>
          </a:solidFill>
          <a:latin typeface="+mn-lt"/>
          <a:ea typeface="+mn-ea"/>
        </a:defRPr>
      </a:lvl2pPr>
      <a:lvl3pPr marL="1001713" indent="-200025" algn="l" defTabSz="40005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100">
          <a:solidFill>
            <a:schemeClr val="tx1"/>
          </a:solidFill>
          <a:latin typeface="+mn-lt"/>
          <a:ea typeface="+mn-ea"/>
        </a:defRPr>
      </a:lvl3pPr>
      <a:lvl4pPr marL="1403350" indent="-201613" algn="l" defTabSz="40005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  <a:ea typeface="+mn-ea"/>
        </a:defRPr>
      </a:lvl4pPr>
      <a:lvl5pPr marL="1803400" indent="-200025" algn="l" defTabSz="40005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chemeClr val="tx1"/>
          </a:solidFill>
          <a:latin typeface="+mn-lt"/>
          <a:ea typeface="+mn-ea"/>
        </a:defRPr>
      </a:lvl5pPr>
      <a:lvl6pPr marL="2260600" indent="-200025" algn="l" defTabSz="40005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>
          <a:solidFill>
            <a:schemeClr val="tx1"/>
          </a:solidFill>
          <a:latin typeface="+mn-lt"/>
          <a:ea typeface="+mn-ea"/>
        </a:defRPr>
      </a:lvl6pPr>
      <a:lvl7pPr marL="2717800" indent="-200025" algn="l" defTabSz="40005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>
          <a:solidFill>
            <a:schemeClr val="tx1"/>
          </a:solidFill>
          <a:latin typeface="+mn-lt"/>
          <a:ea typeface="+mn-ea"/>
        </a:defRPr>
      </a:lvl7pPr>
      <a:lvl8pPr marL="3175000" indent="-200025" algn="l" defTabSz="40005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>
          <a:solidFill>
            <a:schemeClr val="tx1"/>
          </a:solidFill>
          <a:latin typeface="+mn-lt"/>
          <a:ea typeface="+mn-ea"/>
        </a:defRPr>
      </a:lvl8pPr>
      <a:lvl9pPr marL="3632200" indent="-200025" algn="l" defTabSz="40005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guillaume.legrand@fcba.fr" TargetMode="External"/><Relationship Id="rId2" Type="http://schemas.openxmlformats.org/officeDocument/2006/relationships/hyperlink" Target="mailto:morgan.vuillermoz@fcba.fr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1371600" y="2058988"/>
            <a:ext cx="6561667" cy="23828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fr-FR" sz="3200" b="1" dirty="0" smtClean="0"/>
              <a:t>Consequences from new products</a:t>
            </a:r>
            <a:br>
              <a:rPr lang="en-US" altLang="fr-FR" sz="3200" b="1" dirty="0" smtClean="0"/>
            </a:br>
            <a:r>
              <a:rPr lang="en-US" altLang="fr-FR" sz="3200" b="1" dirty="0" smtClean="0"/>
              <a:t>on up-stream processes (WP1)</a:t>
            </a:r>
            <a:endParaRPr lang="fr-FR" altLang="fr-FR" sz="3200" b="1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755900" y="4321175"/>
            <a:ext cx="5949950" cy="1752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>
              <a:lnSpc>
                <a:spcPct val="90000"/>
              </a:lnSpc>
            </a:pPr>
            <a:r>
              <a:rPr lang="en-GB" altLang="fr-FR" sz="2400" dirty="0" smtClean="0"/>
              <a:t>Morgan </a:t>
            </a:r>
            <a:r>
              <a:rPr lang="en-GB" altLang="fr-FR" sz="2400" dirty="0" err="1" smtClean="0"/>
              <a:t>Vuillermoz</a:t>
            </a:r>
            <a:r>
              <a:rPr lang="en-GB" altLang="fr-FR" sz="2400" dirty="0" smtClean="0"/>
              <a:t>, Guillaume Legrand </a:t>
            </a:r>
          </a:p>
          <a:p>
            <a:pPr algn="l" eaLnBrk="1" hangingPunct="1">
              <a:lnSpc>
                <a:spcPct val="90000"/>
              </a:lnSpc>
            </a:pPr>
            <a:r>
              <a:rPr lang="en-GB" altLang="fr-FR" sz="2400" dirty="0" smtClean="0"/>
              <a:t>FCBA</a:t>
            </a:r>
          </a:p>
          <a:p>
            <a:pPr algn="l" eaLnBrk="1" hangingPunct="1">
              <a:lnSpc>
                <a:spcPct val="90000"/>
              </a:lnSpc>
            </a:pPr>
            <a:endParaRPr lang="en-GB" altLang="fr-FR" sz="1400" dirty="0" smtClean="0"/>
          </a:p>
          <a:p>
            <a:pPr algn="l" eaLnBrk="1" hangingPunct="1">
              <a:lnSpc>
                <a:spcPct val="90000"/>
              </a:lnSpc>
            </a:pPr>
            <a:r>
              <a:rPr lang="en-GB" altLang="fr-FR" sz="2400" dirty="0" smtClean="0"/>
              <a:t>EU Hardwood meeting June 2016</a:t>
            </a:r>
            <a:endParaRPr lang="fr-FR" altLang="fr-F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en-US" sz="2400" dirty="0" err="1" smtClean="0"/>
              <a:t>Next</a:t>
            </a:r>
            <a:r>
              <a:rPr lang="fr-FR" altLang="en-US" sz="2400" dirty="0" smtClean="0"/>
              <a:t> </a:t>
            </a:r>
            <a:r>
              <a:rPr lang="fr-FR" altLang="en-US" sz="2400" dirty="0" err="1" smtClean="0"/>
              <a:t>steps</a:t>
            </a:r>
            <a:r>
              <a:rPr lang="fr-FR" altLang="en-US" sz="2400" dirty="0" smtClean="0"/>
              <a:t>…</a:t>
            </a:r>
            <a:endParaRPr lang="en-US" altLang="en-US" sz="2400" dirty="0" smtClean="0"/>
          </a:p>
        </p:txBody>
      </p:sp>
      <p:sp>
        <p:nvSpPr>
          <p:cNvPr id="10243" name="Espace réservé du contenu 2"/>
          <p:cNvSpPr>
            <a:spLocks noGrp="1"/>
          </p:cNvSpPr>
          <p:nvPr>
            <p:ph idx="1"/>
          </p:nvPr>
        </p:nvSpPr>
        <p:spPr>
          <a:xfrm>
            <a:off x="585788" y="1425892"/>
            <a:ext cx="8558212" cy="4746307"/>
          </a:xfrm>
        </p:spPr>
        <p:txBody>
          <a:bodyPr/>
          <a:lstStyle/>
          <a:p>
            <a:r>
              <a:rPr lang="en-US" altLang="en-US" sz="2000" dirty="0" smtClean="0"/>
              <a:t>Finalize 2</a:t>
            </a:r>
            <a:r>
              <a:rPr lang="en-US" altLang="en-US" sz="2000" baseline="30000" dirty="0" smtClean="0"/>
              <a:t>nd</a:t>
            </a:r>
            <a:r>
              <a:rPr lang="en-US" altLang="en-US" sz="2000" dirty="0" smtClean="0"/>
              <a:t> </a:t>
            </a:r>
            <a:r>
              <a:rPr lang="en-US" altLang="en-US" sz="2000" dirty="0" smtClean="0"/>
              <a:t>production</a:t>
            </a:r>
            <a:endParaRPr lang="en-US" altLang="en-US" sz="2000" dirty="0" smtClean="0"/>
          </a:p>
          <a:p>
            <a:pPr lvl="1"/>
            <a:r>
              <a:rPr lang="en-US" altLang="en-US" sz="1800" dirty="0" smtClean="0"/>
              <a:t>Clarifications on the production costs</a:t>
            </a:r>
          </a:p>
          <a:p>
            <a:pPr lvl="1"/>
            <a:r>
              <a:rPr lang="en-US" altLang="en-US" sz="1800" dirty="0"/>
              <a:t>L</a:t>
            </a:r>
            <a:r>
              <a:rPr lang="en-US" altLang="en-US" sz="1800" dirty="0" smtClean="0"/>
              <a:t>ab results on the beams</a:t>
            </a:r>
          </a:p>
          <a:p>
            <a:pPr lvl="1"/>
            <a:r>
              <a:rPr lang="en-US" altLang="en-US" sz="1800" dirty="0" smtClean="0"/>
              <a:t>Dialogue with industry</a:t>
            </a:r>
          </a:p>
          <a:p>
            <a:pPr lvl="1"/>
            <a:endParaRPr lang="en-US" altLang="en-US" sz="2000" dirty="0" smtClean="0"/>
          </a:p>
          <a:p>
            <a:r>
              <a:rPr lang="en-US" altLang="en-US" sz="2000" dirty="0" smtClean="0"/>
              <a:t>Organize relevant dissemination </a:t>
            </a:r>
          </a:p>
          <a:p>
            <a:pPr lvl="1"/>
            <a:r>
              <a:rPr lang="en-US" altLang="en-US" sz="1800" dirty="0"/>
              <a:t>T</a:t>
            </a:r>
            <a:r>
              <a:rPr lang="en-US" altLang="en-US" sz="1800" dirty="0" smtClean="0"/>
              <a:t>echnical </a:t>
            </a:r>
            <a:r>
              <a:rPr lang="en-US" altLang="en-US" sz="1800" dirty="0" smtClean="0"/>
              <a:t>report together with participating companies (</a:t>
            </a:r>
            <a:r>
              <a:rPr lang="en-US" altLang="en-US" sz="1800" dirty="0" err="1" smtClean="0"/>
              <a:t>Simonin</a:t>
            </a:r>
            <a:r>
              <a:rPr lang="en-US" altLang="en-US" sz="1800" dirty="0" smtClean="0"/>
              <a:t>, </a:t>
            </a:r>
            <a:r>
              <a:rPr lang="en-US" altLang="en-US" sz="1800" dirty="0" err="1" smtClean="0"/>
              <a:t>Mutelet</a:t>
            </a:r>
            <a:r>
              <a:rPr lang="en-US" altLang="en-US" sz="1800" dirty="0" smtClean="0"/>
              <a:t>, </a:t>
            </a:r>
            <a:r>
              <a:rPr lang="en-US" altLang="en-US" sz="1800" dirty="0" err="1" smtClean="0"/>
              <a:t>Trendel</a:t>
            </a:r>
            <a:r>
              <a:rPr lang="en-US" altLang="en-US" sz="1800" dirty="0" smtClean="0"/>
              <a:t> and ONF)</a:t>
            </a:r>
          </a:p>
          <a:p>
            <a:pPr lvl="1"/>
            <a:r>
              <a:rPr lang="en-US" altLang="en-US" sz="1800" dirty="0" smtClean="0"/>
              <a:t>Transfer of lessons learnt to a wider group: to be arranged with Federations (</a:t>
            </a:r>
            <a:r>
              <a:rPr lang="en-US" altLang="en-US" sz="1800" dirty="0" err="1" smtClean="0"/>
              <a:t>Sawmillers</a:t>
            </a:r>
            <a:r>
              <a:rPr lang="en-US" altLang="en-US" sz="1800" dirty="0" smtClean="0"/>
              <a:t> &amp; GL producers)</a:t>
            </a:r>
          </a:p>
          <a:p>
            <a:pPr lvl="1"/>
            <a:endParaRPr lang="en-US" altLang="en-US" sz="2000" dirty="0"/>
          </a:p>
          <a:p>
            <a:r>
              <a:rPr lang="en-US" altLang="en-US" sz="2000" dirty="0"/>
              <a:t>Plan for the future (</a:t>
            </a:r>
            <a:r>
              <a:rPr lang="en-US" altLang="en-US" sz="2000" dirty="0" smtClean="0"/>
              <a:t>implementation, beyond R&amp;D project</a:t>
            </a:r>
            <a:r>
              <a:rPr lang="en-US" altLang="en-US" sz="2000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re 3"/>
          <p:cNvSpPr>
            <a:spLocks noGrp="1"/>
          </p:cNvSpPr>
          <p:nvPr>
            <p:ph type="ctrTitle"/>
          </p:nvPr>
        </p:nvSpPr>
        <p:spPr>
          <a:xfrm>
            <a:off x="685800" y="1790700"/>
            <a:ext cx="7772400" cy="2222500"/>
          </a:xfrm>
        </p:spPr>
        <p:txBody>
          <a:bodyPr/>
          <a:lstStyle/>
          <a:p>
            <a:r>
              <a:rPr lang="en-US" altLang="fr-FR" sz="3600" dirty="0" smtClean="0"/>
              <a:t>Looking forward to presenting the whole results at final dissemination event!</a:t>
            </a:r>
            <a:endParaRPr lang="fr-FR" altLang="fr-FR" sz="3600" dirty="0" smtClean="0">
              <a:solidFill>
                <a:srgbClr val="00B050"/>
              </a:solidFill>
            </a:endParaRPr>
          </a:p>
        </p:txBody>
      </p:sp>
      <p:sp>
        <p:nvSpPr>
          <p:cNvPr id="11267" name="Sous-titre 4"/>
          <p:cNvSpPr>
            <a:spLocks noGrp="1"/>
          </p:cNvSpPr>
          <p:nvPr>
            <p:ph type="subTitle" idx="1"/>
          </p:nvPr>
        </p:nvSpPr>
        <p:spPr>
          <a:xfrm>
            <a:off x="1371600" y="4241800"/>
            <a:ext cx="6400800" cy="1397000"/>
          </a:xfrm>
        </p:spPr>
        <p:txBody>
          <a:bodyPr/>
          <a:lstStyle/>
          <a:p>
            <a:r>
              <a:rPr lang="en-US" altLang="fr-FR" sz="2400" smtClean="0"/>
              <a:t>Morgan Vuillermoz (</a:t>
            </a:r>
            <a:r>
              <a:rPr lang="en-US" altLang="fr-FR" sz="2400" smtClean="0">
                <a:hlinkClick r:id="rId2"/>
              </a:rPr>
              <a:t>morgan.vuillermoz@fcba.fr</a:t>
            </a:r>
            <a:r>
              <a:rPr lang="en-US" altLang="fr-FR" sz="2400" smtClean="0"/>
              <a:t>) Guillaume Legrand (</a:t>
            </a:r>
            <a:r>
              <a:rPr lang="en-US" altLang="fr-FR" sz="2400" smtClean="0">
                <a:hlinkClick r:id="rId3"/>
              </a:rPr>
              <a:t>guillaume.legrand@fcba.fr</a:t>
            </a:r>
            <a:r>
              <a:rPr lang="en-US" altLang="fr-FR" sz="2400" smtClean="0"/>
              <a:t>)</a:t>
            </a:r>
            <a:endParaRPr lang="fr-FR" altLang="fr-FR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>
          <a:xfrm>
            <a:off x="1503363" y="274638"/>
            <a:ext cx="7478712" cy="1143000"/>
          </a:xfrm>
        </p:spPr>
        <p:txBody>
          <a:bodyPr/>
          <a:lstStyle/>
          <a:p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</a:rPr>
              <a:t>Consequences from new products on up-stream processes</a:t>
            </a:r>
            <a:r>
              <a:rPr lang="en-US" altLang="en-US" sz="2400" dirty="0" smtClean="0"/>
              <a:t/>
            </a:r>
            <a:br>
              <a:rPr lang="en-US" altLang="en-US" sz="2400" dirty="0" smtClean="0"/>
            </a:br>
            <a:r>
              <a:rPr lang="en-US" altLang="en-US" sz="2400" dirty="0" smtClean="0"/>
              <a:t>Principle</a:t>
            </a:r>
            <a:endParaRPr lang="fr-FR" altLang="en-US" sz="2400" dirty="0" smtClean="0"/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881063" y="1417638"/>
            <a:ext cx="8101012" cy="4649787"/>
          </a:xfrm>
        </p:spPr>
        <p:txBody>
          <a:bodyPr/>
          <a:lstStyle/>
          <a:p>
            <a:pPr>
              <a:defRPr/>
            </a:pPr>
            <a:r>
              <a:rPr lang="en-US" altLang="en-US" sz="2000" dirty="0"/>
              <a:t>D</a:t>
            </a:r>
            <a:r>
              <a:rPr lang="en-US" altLang="en-US" sz="2000" dirty="0" smtClean="0"/>
              <a:t>escription </a:t>
            </a:r>
            <a:r>
              <a:rPr lang="en-US" altLang="en-US" sz="2000" dirty="0" smtClean="0"/>
              <a:t>of the « ideal lamella » for </a:t>
            </a:r>
            <a:r>
              <a:rPr lang="en-US" altLang="en-US" sz="2000" dirty="0" smtClean="0"/>
              <a:t>glulam production and </a:t>
            </a:r>
            <a:r>
              <a:rPr lang="en-US" altLang="en-US" sz="2000" dirty="0" smtClean="0"/>
              <a:t>specific glulam design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sz="1200" dirty="0" smtClean="0"/>
          </a:p>
          <a:p>
            <a:pPr>
              <a:buFont typeface="Wingdings 3" panose="05040102010807070707" pitchFamily="18" charset="2"/>
              <a:buChar char="9"/>
              <a:defRPr/>
            </a:pPr>
            <a:r>
              <a:rPr lang="en-US" altLang="en-US" sz="2000" dirty="0" smtClean="0"/>
              <a:t>Questions to be tackled </a:t>
            </a:r>
            <a:r>
              <a:rPr lang="en-US" altLang="en-US" sz="2000" dirty="0" smtClean="0"/>
              <a:t>:</a:t>
            </a:r>
            <a:endParaRPr lang="en-US" altLang="en-US" sz="2000" dirty="0" smtClean="0"/>
          </a:p>
          <a:p>
            <a:pPr lvl="1">
              <a:defRPr/>
            </a:pPr>
            <a:r>
              <a:rPr lang="en-US" altLang="en-US" sz="1800" dirty="0" smtClean="0"/>
              <a:t>Current production costs and value on the </a:t>
            </a:r>
            <a:r>
              <a:rPr lang="en-US" altLang="en-US" sz="1800" dirty="0" smtClean="0"/>
              <a:t>market (at </a:t>
            </a:r>
            <a:r>
              <a:rPr lang="en-US" altLang="en-US" sz="1800" dirty="0" smtClean="0"/>
              <a:t>primary processing </a:t>
            </a:r>
            <a:r>
              <a:rPr lang="en-US" altLang="en-US" sz="1800" dirty="0" smtClean="0"/>
              <a:t>including </a:t>
            </a:r>
            <a:r>
              <a:rPr lang="en-US" altLang="en-US" sz="1800" dirty="0" smtClean="0"/>
              <a:t>round wood </a:t>
            </a:r>
            <a:r>
              <a:rPr lang="en-US" altLang="en-US" sz="1800" dirty="0" smtClean="0"/>
              <a:t>supply, and secondary processing)</a:t>
            </a:r>
            <a:endParaRPr lang="en-US" altLang="en-US" sz="1800" dirty="0" smtClean="0"/>
          </a:p>
          <a:p>
            <a:pPr lvl="1">
              <a:defRPr/>
            </a:pPr>
            <a:r>
              <a:rPr lang="en-US" altLang="en-US" sz="1800" dirty="0" smtClean="0"/>
              <a:t>Availability of strength graded sawn-products (as a sawmill output and up-stream in the forests)</a:t>
            </a:r>
          </a:p>
          <a:p>
            <a:pPr lvl="1">
              <a:defRPr/>
            </a:pPr>
            <a:r>
              <a:rPr lang="en-US" altLang="en-US" sz="1800" dirty="0"/>
              <a:t>Identification of the gaps with current production conditions in terms of organization and material (at primary processing and secondary processing</a:t>
            </a:r>
            <a:r>
              <a:rPr lang="en-US" altLang="en-US" sz="1800" dirty="0" smtClean="0"/>
              <a:t>)</a:t>
            </a:r>
          </a:p>
          <a:p>
            <a:pPr>
              <a:defRPr/>
            </a:pPr>
            <a:endParaRPr lang="en-US" altLang="en-US" sz="1200" dirty="0" smtClean="0"/>
          </a:p>
          <a:p>
            <a:pPr>
              <a:buFont typeface="Symbol" panose="05050102010706020507" pitchFamily="18" charset="2"/>
              <a:buChar char="Þ"/>
              <a:defRPr/>
            </a:pPr>
            <a:r>
              <a:rPr lang="en-US" altLang="en-US" sz="2000" dirty="0" smtClean="0"/>
              <a:t>Foreseeable changes in production conditions and adapted lamella specifications (compromise)</a:t>
            </a:r>
            <a:endParaRPr lang="en-US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>
          <a:xfrm>
            <a:off x="1503363" y="274638"/>
            <a:ext cx="7478712" cy="1143000"/>
          </a:xfrm>
        </p:spPr>
        <p:txBody>
          <a:bodyPr/>
          <a:lstStyle/>
          <a:p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</a:rPr>
              <a:t>Consequences from new products on up-stream processes</a:t>
            </a:r>
            <a:r>
              <a:rPr lang="en-US" altLang="en-US" sz="2800" dirty="0" smtClean="0"/>
              <a:t/>
            </a:r>
            <a:br>
              <a:rPr lang="en-US" altLang="en-US" sz="2800" dirty="0" smtClean="0"/>
            </a:br>
            <a:r>
              <a:rPr lang="en-US" altLang="en-US" sz="2400" dirty="0" smtClean="0"/>
              <a:t>Status and plan for next months</a:t>
            </a:r>
            <a:endParaRPr lang="fr-FR" altLang="en-US" sz="2400" dirty="0" smtClean="0"/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320039" y="1542733"/>
            <a:ext cx="8662035" cy="4649787"/>
          </a:xfrm>
        </p:spPr>
        <p:txBody>
          <a:bodyPr/>
          <a:lstStyle/>
          <a:p>
            <a:pPr marL="457200" indent="-457200">
              <a:buFont typeface="+mj-lt"/>
              <a:buAutoNum type="arabicPeriod"/>
              <a:defRPr/>
            </a:pPr>
            <a:r>
              <a:rPr lang="en-US" altLang="en-US" sz="2000" dirty="0" smtClean="0"/>
              <a:t>Production of GL24h </a:t>
            </a:r>
            <a:r>
              <a:rPr lang="en-US" altLang="en-US" sz="2000" dirty="0" smtClean="0"/>
              <a:t>glulam out of homogenous </a:t>
            </a:r>
            <a:r>
              <a:rPr lang="en-US" altLang="en-US" sz="2000" dirty="0" smtClean="0"/>
              <a:t>quality (D24 </a:t>
            </a:r>
            <a:r>
              <a:rPr lang="en-US" altLang="en-US" sz="2000" dirty="0" smtClean="0"/>
              <a:t>square-edged </a:t>
            </a:r>
            <a:r>
              <a:rPr lang="en-US" altLang="en-US" sz="2000" dirty="0" smtClean="0"/>
              <a:t>timber)</a:t>
            </a:r>
            <a:endParaRPr lang="en-US" altLang="en-US" sz="2000" dirty="0" smtClean="0"/>
          </a:p>
          <a:p>
            <a:pPr lvl="1">
              <a:defRPr/>
            </a:pPr>
            <a:r>
              <a:rPr lang="en-US" altLang="en-US" sz="1700" dirty="0"/>
              <a:t>Square-edged </a:t>
            </a:r>
            <a:r>
              <a:rPr lang="en-US" altLang="en-US" sz="1700" dirty="0" smtClean="0"/>
              <a:t>timber specified </a:t>
            </a:r>
            <a:r>
              <a:rPr lang="en-US" altLang="en-US" sz="1700" dirty="0"/>
              <a:t>from the sawmill</a:t>
            </a:r>
          </a:p>
          <a:p>
            <a:pPr lvl="1">
              <a:defRPr/>
            </a:pPr>
            <a:r>
              <a:rPr lang="en-US" altLang="en-US" sz="1700" dirty="0" smtClean="0"/>
              <a:t>Interviews </a:t>
            </a:r>
            <a:r>
              <a:rPr lang="en-US" altLang="en-US" sz="1700" dirty="0" smtClean="0"/>
              <a:t>at SIMONIN </a:t>
            </a:r>
            <a:r>
              <a:rPr lang="en-US" altLang="en-US" sz="1700" dirty="0" smtClean="0"/>
              <a:t>(glulam manufacturer) and </a:t>
            </a:r>
            <a:r>
              <a:rPr lang="en-US" altLang="en-US" sz="1700" dirty="0" smtClean="0"/>
              <a:t>MUTELET (sawmill)</a:t>
            </a:r>
          </a:p>
          <a:p>
            <a:pPr lvl="1">
              <a:defRPr/>
            </a:pPr>
            <a:r>
              <a:rPr lang="en-US" altLang="en-US" sz="1700" dirty="0" smtClean="0"/>
              <a:t>Production </a:t>
            </a:r>
            <a:r>
              <a:rPr lang="en-US" altLang="en-US" sz="1700" dirty="0" smtClean="0"/>
              <a:t>costs and organization constrains </a:t>
            </a:r>
            <a:r>
              <a:rPr lang="en-US" altLang="en-US" sz="1700" dirty="0" smtClean="0"/>
              <a:t>documented (deliverable : </a:t>
            </a:r>
            <a:r>
              <a:rPr lang="en-US" altLang="en-US" sz="1700" dirty="0" err="1" smtClean="0"/>
              <a:t>july</a:t>
            </a:r>
            <a:r>
              <a:rPr lang="en-US" altLang="en-US" sz="1700" dirty="0" smtClean="0"/>
              <a:t> 2016)</a:t>
            </a:r>
            <a:endParaRPr lang="en-US" altLang="en-US" sz="1700" dirty="0" smtClean="0"/>
          </a:p>
          <a:p>
            <a:pPr marL="0" indent="0">
              <a:buFont typeface="Arial" charset="0"/>
              <a:buNone/>
              <a:defRPr/>
            </a:pPr>
            <a:endParaRPr lang="en-US" altLang="en-US" sz="1400" dirty="0" smtClean="0"/>
          </a:p>
          <a:p>
            <a:pPr marL="457200" indent="-457200">
              <a:buFont typeface="+mj-lt"/>
              <a:buAutoNum type="arabicPeriod" startAt="2"/>
              <a:defRPr/>
            </a:pPr>
            <a:r>
              <a:rPr lang="en-US" altLang="en-US" sz="2000" dirty="0" smtClean="0"/>
              <a:t>Production of </a:t>
            </a:r>
            <a:r>
              <a:rPr lang="en-US" altLang="en-US" sz="2000" dirty="0" err="1" smtClean="0"/>
              <a:t>GLXXc</a:t>
            </a:r>
            <a:r>
              <a:rPr lang="en-US" altLang="en-US" sz="2000" dirty="0" smtClean="0"/>
              <a:t> </a:t>
            </a:r>
            <a:r>
              <a:rPr lang="en-US" altLang="en-US" sz="2000" dirty="0" smtClean="0"/>
              <a:t>glulam out of mixed </a:t>
            </a:r>
            <a:r>
              <a:rPr lang="en-US" altLang="en-US" sz="2000" dirty="0" smtClean="0"/>
              <a:t>qualities</a:t>
            </a:r>
            <a:r>
              <a:rPr lang="en-US" altLang="en-US" sz="2000" dirty="0"/>
              <a:t> </a:t>
            </a:r>
            <a:r>
              <a:rPr lang="en-US" altLang="en-US" sz="2000" dirty="0" smtClean="0"/>
              <a:t>(D18, D24, D30</a:t>
            </a:r>
            <a:r>
              <a:rPr lang="en-US" altLang="en-US" sz="2000" dirty="0" smtClean="0"/>
              <a:t>, </a:t>
            </a:r>
            <a:r>
              <a:rPr lang="en-US" altLang="en-US" sz="2000" dirty="0" smtClean="0"/>
              <a:t>D40)</a:t>
            </a:r>
            <a:endParaRPr lang="en-US" altLang="en-US" sz="2000" dirty="0" smtClean="0"/>
          </a:p>
          <a:p>
            <a:pPr lvl="1">
              <a:defRPr/>
            </a:pPr>
            <a:r>
              <a:rPr lang="en-US" altLang="en-US" sz="1700" dirty="0" smtClean="0"/>
              <a:t>Mid-size/age </a:t>
            </a:r>
            <a:r>
              <a:rPr lang="en-US" altLang="en-US" sz="1700" dirty="0"/>
              <a:t>round wood specified from the forest</a:t>
            </a:r>
          </a:p>
          <a:p>
            <a:pPr lvl="1">
              <a:defRPr/>
            </a:pPr>
            <a:r>
              <a:rPr lang="en-US" altLang="en-US" sz="1700" dirty="0" smtClean="0"/>
              <a:t>Inner </a:t>
            </a:r>
            <a:r>
              <a:rPr lang="en-US" altLang="en-US" sz="1700" dirty="0" smtClean="0"/>
              <a:t>/ outer lamellas and their weight in the sawmilling and glulam production </a:t>
            </a:r>
            <a:r>
              <a:rPr lang="en-US" altLang="en-US" sz="1700" dirty="0" smtClean="0"/>
              <a:t>process, and final product performances</a:t>
            </a:r>
          </a:p>
          <a:p>
            <a:pPr lvl="1">
              <a:defRPr/>
            </a:pPr>
            <a:r>
              <a:rPr lang="en-US" altLang="en-US" sz="1700" dirty="0"/>
              <a:t>Production costs and organization constrains </a:t>
            </a:r>
            <a:r>
              <a:rPr lang="en-US" altLang="en-US" sz="1700" dirty="0" smtClean="0"/>
              <a:t>documented (deliverable : </a:t>
            </a:r>
            <a:r>
              <a:rPr lang="en-US" altLang="en-US" sz="1700" dirty="0" err="1" smtClean="0"/>
              <a:t>october</a:t>
            </a:r>
            <a:r>
              <a:rPr lang="en-US" altLang="en-US" sz="1700" dirty="0" smtClean="0"/>
              <a:t> 2016)</a:t>
            </a:r>
            <a:endParaRPr lang="en-US" altLang="en-US" sz="1700" dirty="0"/>
          </a:p>
          <a:p>
            <a:pPr marL="400050" lvl="1" indent="0">
              <a:buNone/>
              <a:defRPr/>
            </a:pPr>
            <a:endParaRPr lang="en-US" altLang="en-US" sz="1400" dirty="0" smtClean="0"/>
          </a:p>
          <a:p>
            <a:pPr>
              <a:buFont typeface="Wingdings 3" panose="05040102010807070707" pitchFamily="18" charset="2"/>
              <a:buChar char="9"/>
              <a:defRPr/>
            </a:pPr>
            <a:r>
              <a:rPr lang="en-US" altLang="en-US" sz="2000" dirty="0" smtClean="0"/>
              <a:t>Foreseeable changes for sawmilling and glulam production documented (hopes &amp; beliefs vs facts)</a:t>
            </a:r>
            <a:endParaRPr lang="en-US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86753" y="274638"/>
            <a:ext cx="7468347" cy="1143000"/>
          </a:xfrm>
        </p:spPr>
        <p:txBody>
          <a:bodyPr/>
          <a:lstStyle/>
          <a:p>
            <a:r>
              <a:rPr lang="fr-FR" sz="2400" dirty="0" smtClean="0"/>
              <a:t>1st production </a:t>
            </a:r>
            <a:r>
              <a:rPr lang="fr-FR" sz="2400" dirty="0" smtClean="0"/>
              <a:t>(2015</a:t>
            </a:r>
            <a:r>
              <a:rPr lang="fr-FR" sz="2400" dirty="0" smtClean="0"/>
              <a:t>)</a:t>
            </a:r>
            <a:br>
              <a:rPr lang="fr-FR" sz="2400" dirty="0" smtClean="0"/>
            </a:br>
            <a:r>
              <a:rPr lang="fr-FR" sz="2400" dirty="0" smtClean="0">
                <a:solidFill>
                  <a:schemeClr val="bg1">
                    <a:lumMod val="50000"/>
                  </a:schemeClr>
                </a:solidFill>
              </a:rPr>
              <a:t>Questions</a:t>
            </a:r>
            <a:endParaRPr lang="fr-FR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40300" y="1729775"/>
            <a:ext cx="4114800" cy="308610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500" y="1249925"/>
            <a:ext cx="4754600" cy="3565950"/>
          </a:xfrm>
          <a:prstGeom prst="rect">
            <a:avLst/>
          </a:prstGeom>
        </p:spPr>
      </p:pic>
      <p:sp>
        <p:nvSpPr>
          <p:cNvPr id="7" name="Espace réservé du contenu 2"/>
          <p:cNvSpPr txBox="1">
            <a:spLocks/>
          </p:cNvSpPr>
          <p:nvPr/>
        </p:nvSpPr>
        <p:spPr>
          <a:xfrm>
            <a:off x="585788" y="4975225"/>
            <a:ext cx="8101012" cy="1205442"/>
          </a:xfrm>
          <a:prstGeom prst="rect">
            <a:avLst/>
          </a:prstGeom>
        </p:spPr>
        <p:txBody>
          <a:bodyPr/>
          <a:lstStyle>
            <a:lvl1pPr marL="300038" indent="-300038" algn="l" defTabSz="40005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0875" indent="-250825" algn="l" defTabSz="40005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500">
                <a:solidFill>
                  <a:schemeClr val="tx1"/>
                </a:solidFill>
                <a:latin typeface="+mn-lt"/>
                <a:ea typeface="+mn-ea"/>
              </a:defRPr>
            </a:lvl2pPr>
            <a:lvl3pPr marL="1001713" indent="-200025" algn="l" defTabSz="40005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100">
                <a:solidFill>
                  <a:schemeClr val="tx1"/>
                </a:solidFill>
                <a:latin typeface="+mn-lt"/>
                <a:ea typeface="+mn-ea"/>
              </a:defRPr>
            </a:lvl3pPr>
            <a:lvl4pPr marL="1403350" indent="-201613" algn="l" defTabSz="40005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ea typeface="+mn-ea"/>
              </a:defRPr>
            </a:lvl4pPr>
            <a:lvl5pPr marL="1803400" indent="-200025" algn="l" defTabSz="40005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260600" indent="-200025" algn="l" defTabSz="40005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717800" indent="-200025" algn="l" defTabSz="40005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175000" indent="-200025" algn="l" defTabSz="40005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632200" indent="-200025" algn="l" defTabSz="40005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None/>
            </a:pPr>
            <a:r>
              <a:rPr lang="en-US" altLang="en-US" sz="2000" kern="0" dirty="0" smtClean="0"/>
              <a:t>Can traditional </a:t>
            </a:r>
            <a:r>
              <a:rPr lang="en-US" altLang="en-US" sz="2000" kern="0" dirty="0"/>
              <a:t>square-edged timber produced from 2</a:t>
            </a:r>
            <a:r>
              <a:rPr lang="en-US" altLang="en-US" sz="2000" kern="0" baseline="30000" dirty="0"/>
              <a:t>nd</a:t>
            </a:r>
            <a:r>
              <a:rPr lang="en-US" altLang="en-US" sz="2000" kern="0" dirty="0"/>
              <a:t> </a:t>
            </a:r>
            <a:r>
              <a:rPr lang="en-US" altLang="en-US" sz="2000" kern="0" dirty="0" smtClean="0"/>
              <a:t>logs fulfil expectations towards “ideal” </a:t>
            </a:r>
            <a:r>
              <a:rPr lang="en-US" altLang="en-US" sz="2000" kern="0" dirty="0"/>
              <a:t>lamella </a:t>
            </a:r>
            <a:r>
              <a:rPr lang="en-US" altLang="en-US" sz="2000" kern="0" dirty="0" smtClean="0"/>
              <a:t>for glulam production ?</a:t>
            </a:r>
          </a:p>
          <a:p>
            <a:pPr marL="0" indent="0" algn="ctr">
              <a:buNone/>
            </a:pPr>
            <a:r>
              <a:rPr lang="en-US" altLang="en-US" sz="2000" kern="0" dirty="0" smtClean="0"/>
              <a:t>And what are the consequences along the chain ?</a:t>
            </a:r>
          </a:p>
        </p:txBody>
      </p:sp>
    </p:spTree>
    <p:extLst>
      <p:ext uri="{BB962C8B-B14F-4D97-AF65-F5344CB8AC3E}">
        <p14:creationId xmlns:p14="http://schemas.microsoft.com/office/powerpoint/2010/main" val="111774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/>
          </p:cNvSpPr>
          <p:nvPr>
            <p:ph type="body" idx="1"/>
          </p:nvPr>
        </p:nvSpPr>
        <p:spPr>
          <a:xfrm>
            <a:off x="585788" y="2005106"/>
            <a:ext cx="8101012" cy="3877734"/>
          </a:xfrm>
        </p:spPr>
        <p:txBody>
          <a:bodyPr/>
          <a:lstStyle/>
          <a:p>
            <a:pPr>
              <a:defRPr/>
            </a:pPr>
            <a:r>
              <a:rPr lang="en-US" altLang="fr-FR" sz="2100" dirty="0" smtClean="0"/>
              <a:t>Traditional square </a:t>
            </a:r>
            <a:r>
              <a:rPr lang="en-US" altLang="fr-FR" sz="2100" dirty="0"/>
              <a:t>edged </a:t>
            </a:r>
            <a:r>
              <a:rPr lang="en-US" altLang="fr-FR" sz="2100" dirty="0" smtClean="0"/>
              <a:t>timber o</a:t>
            </a:r>
            <a:r>
              <a:rPr lang="en-US" altLang="fr-FR" sz="2100" dirty="0" smtClean="0"/>
              <a:t>ak</a:t>
            </a:r>
          </a:p>
          <a:p>
            <a:pPr>
              <a:defRPr/>
            </a:pPr>
            <a:r>
              <a:rPr lang="en-US" altLang="fr-FR" sz="2100" dirty="0" smtClean="0"/>
              <a:t>Section</a:t>
            </a:r>
            <a:r>
              <a:rPr lang="en-US" altLang="fr-FR" sz="2100" dirty="0" smtClean="0"/>
              <a:t> : 27 </a:t>
            </a:r>
            <a:r>
              <a:rPr lang="en-US" altLang="fr-FR" sz="2100" dirty="0" smtClean="0">
                <a:sym typeface="Symbol"/>
              </a:rPr>
              <a:t> 1</a:t>
            </a:r>
            <a:r>
              <a:rPr lang="en-US" altLang="fr-FR" sz="2100" dirty="0" smtClean="0"/>
              <a:t> x 160 mm</a:t>
            </a:r>
          </a:p>
          <a:p>
            <a:pPr>
              <a:defRPr/>
            </a:pPr>
            <a:r>
              <a:rPr lang="en-US" altLang="fr-FR" sz="2100" dirty="0" smtClean="0"/>
              <a:t>Length : 1.6 to 2 m</a:t>
            </a:r>
          </a:p>
          <a:p>
            <a:pPr>
              <a:defRPr/>
            </a:pPr>
            <a:r>
              <a:rPr lang="en-US" altLang="fr-FR" sz="2100" dirty="0" smtClean="0"/>
              <a:t>Moisture </a:t>
            </a:r>
            <a:r>
              <a:rPr lang="en-US" altLang="fr-FR" sz="2100" dirty="0" smtClean="0"/>
              <a:t>content: 10-12</a:t>
            </a:r>
            <a:r>
              <a:rPr lang="en-US" altLang="fr-FR" sz="2100" dirty="0" smtClean="0"/>
              <a:t>%</a:t>
            </a:r>
          </a:p>
          <a:p>
            <a:pPr>
              <a:defRPr/>
            </a:pPr>
            <a:r>
              <a:rPr lang="en-US" altLang="fr-FR" sz="2200" dirty="0" smtClean="0"/>
              <a:t>Aesthetics: </a:t>
            </a:r>
            <a:r>
              <a:rPr lang="en-US" altLang="fr-FR" sz="2200" dirty="0" smtClean="0"/>
              <a:t>QF2/3 (</a:t>
            </a:r>
            <a:r>
              <a:rPr lang="en-US" altLang="fr-FR" sz="2200" dirty="0" smtClean="0"/>
              <a:t>acc. </a:t>
            </a:r>
            <a:r>
              <a:rPr lang="en-US" altLang="fr-FR" sz="2200" dirty="0" smtClean="0"/>
              <a:t>to EN 975-1)</a:t>
            </a:r>
          </a:p>
          <a:p>
            <a:pPr lvl="1">
              <a:buFont typeface="Wingdings 3" panose="05040102010807070707" pitchFamily="18" charset="2"/>
              <a:buChar char="9"/>
              <a:defRPr/>
            </a:pPr>
            <a:r>
              <a:rPr lang="fr-FR" altLang="fr-FR" sz="2200" dirty="0" smtClean="0"/>
              <a:t> </a:t>
            </a:r>
            <a:r>
              <a:rPr lang="fr-FR" altLang="fr-FR" sz="1800" dirty="0" err="1" smtClean="0"/>
              <a:t>Strength</a:t>
            </a:r>
            <a:r>
              <a:rPr lang="fr-FR" altLang="fr-FR" sz="1800" dirty="0" smtClean="0"/>
              <a:t> </a:t>
            </a:r>
            <a:r>
              <a:rPr lang="fr-FR" altLang="fr-FR" sz="1800" dirty="0" err="1"/>
              <a:t>grading</a:t>
            </a:r>
            <a:r>
              <a:rPr lang="fr-FR" altLang="fr-FR" sz="1800" dirty="0"/>
              <a:t> </a:t>
            </a:r>
            <a:r>
              <a:rPr lang="fr-FR" altLang="fr-FR" sz="1800" dirty="0" err="1"/>
              <a:t>through</a:t>
            </a:r>
            <a:r>
              <a:rPr lang="fr-FR" altLang="fr-FR" sz="1800" dirty="0"/>
              <a:t> </a:t>
            </a:r>
            <a:r>
              <a:rPr lang="fr-FR" altLang="fr-FR" sz="1800" dirty="0" err="1"/>
              <a:t>equivalence</a:t>
            </a:r>
            <a:r>
              <a:rPr lang="fr-FR" altLang="fr-FR" sz="1800" dirty="0"/>
              <a:t> </a:t>
            </a:r>
            <a:r>
              <a:rPr lang="fr-FR" altLang="fr-FR" sz="1800" dirty="0" smtClean="0"/>
              <a:t>D24 </a:t>
            </a:r>
            <a:r>
              <a:rPr lang="fr-FR" altLang="fr-FR" sz="1800" dirty="0" smtClean="0"/>
              <a:t>by FCBA </a:t>
            </a:r>
            <a:r>
              <a:rPr lang="fr-FR" altLang="fr-FR" sz="1800" dirty="0" err="1" smtClean="0"/>
              <a:t>acc</a:t>
            </a:r>
            <a:r>
              <a:rPr lang="fr-FR" altLang="fr-FR" sz="1800" dirty="0" smtClean="0"/>
              <a:t>. </a:t>
            </a:r>
            <a:r>
              <a:rPr lang="fr-FR" altLang="fr-FR" sz="1800" dirty="0" smtClean="0"/>
              <a:t>to </a:t>
            </a:r>
            <a:r>
              <a:rPr lang="fr-FR" altLang="fr-FR" sz="1800" dirty="0" smtClean="0"/>
              <a:t>NF B52.001</a:t>
            </a:r>
            <a:endParaRPr lang="fr-FR" altLang="fr-FR" sz="1800" dirty="0"/>
          </a:p>
          <a:p>
            <a:pPr>
              <a:defRPr/>
            </a:pPr>
            <a:r>
              <a:rPr lang="en-US" altLang="fr-FR" sz="2100" dirty="0" smtClean="0"/>
              <a:t>Time </a:t>
            </a:r>
            <a:r>
              <a:rPr lang="en-US" altLang="fr-FR" sz="2100" dirty="0" smtClean="0"/>
              <a:t>before delivery: 3 weeks</a:t>
            </a:r>
          </a:p>
          <a:p>
            <a:pPr>
              <a:defRPr/>
            </a:pPr>
            <a:r>
              <a:rPr lang="fr-FR" altLang="fr-FR" sz="2100" dirty="0" smtClean="0"/>
              <a:t>Volume: 20 </a:t>
            </a:r>
            <a:r>
              <a:rPr lang="fr-FR" altLang="fr-FR" sz="2100" dirty="0" smtClean="0"/>
              <a:t>m3</a:t>
            </a: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1586753" y="274638"/>
            <a:ext cx="7468347" cy="1143000"/>
          </a:xfrm>
        </p:spPr>
        <p:txBody>
          <a:bodyPr/>
          <a:lstStyle/>
          <a:p>
            <a:r>
              <a:rPr lang="fr-FR" sz="2400" dirty="0" smtClean="0"/>
              <a:t>1st </a:t>
            </a:r>
            <a:r>
              <a:rPr lang="fr-FR" sz="2400" dirty="0" smtClean="0"/>
              <a:t>production </a:t>
            </a:r>
            <a:r>
              <a:rPr lang="fr-FR" sz="2400" dirty="0" err="1" smtClean="0"/>
              <a:t>chain</a:t>
            </a:r>
            <a:r>
              <a:rPr lang="fr-FR" sz="2400" dirty="0" smtClean="0"/>
              <a:t> (</a:t>
            </a:r>
            <a:r>
              <a:rPr lang="fr-FR" sz="2400" dirty="0" smtClean="0"/>
              <a:t>2015)</a:t>
            </a:r>
            <a:br>
              <a:rPr lang="fr-FR" sz="2400" dirty="0" smtClean="0"/>
            </a:br>
            <a:r>
              <a:rPr lang="fr-FR" sz="2400" dirty="0" err="1" smtClean="0">
                <a:solidFill>
                  <a:schemeClr val="bg1">
                    <a:lumMod val="50000"/>
                  </a:schemeClr>
                </a:solidFill>
              </a:rPr>
              <a:t>Material</a:t>
            </a:r>
            <a:endParaRPr lang="fr-FR" sz="2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>
          <a:xfrm>
            <a:off x="1516733" y="253441"/>
            <a:ext cx="7264195" cy="1143000"/>
          </a:xfrm>
        </p:spPr>
        <p:txBody>
          <a:bodyPr/>
          <a:lstStyle/>
          <a:p>
            <a:r>
              <a:rPr lang="fr-FR" sz="2400" dirty="0">
                <a:solidFill>
                  <a:schemeClr val="bg1">
                    <a:lumMod val="50000"/>
                  </a:schemeClr>
                </a:solidFill>
              </a:rPr>
              <a:t>1st </a:t>
            </a:r>
            <a:r>
              <a:rPr lang="fr-FR" sz="2400" dirty="0" smtClean="0">
                <a:solidFill>
                  <a:schemeClr val="bg1">
                    <a:lumMod val="50000"/>
                  </a:schemeClr>
                </a:solidFill>
              </a:rPr>
              <a:t>production </a:t>
            </a:r>
            <a:r>
              <a:rPr lang="fr-FR" sz="2400" dirty="0">
                <a:solidFill>
                  <a:schemeClr val="bg1">
                    <a:lumMod val="50000"/>
                  </a:schemeClr>
                </a:solidFill>
              </a:rPr>
              <a:t>(2015)</a:t>
            </a:r>
            <a:br>
              <a:rPr lang="fr-FR" sz="24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400" dirty="0" smtClean="0"/>
              <a:t>Resource </a:t>
            </a:r>
            <a:r>
              <a:rPr lang="en-US" altLang="en-US" sz="2400" dirty="0" smtClean="0"/>
              <a:t>- dependent differences in the </a:t>
            </a:r>
            <a:r>
              <a:rPr lang="en-US" altLang="en-US" sz="2400" dirty="0" smtClean="0"/>
              <a:t>glulam</a:t>
            </a:r>
            <a:r>
              <a:rPr lang="en-US" altLang="en-US" sz="2400" dirty="0" smtClean="0"/>
              <a:t> </a:t>
            </a:r>
            <a:r>
              <a:rPr lang="en-US" altLang="en-US" sz="2400" dirty="0" smtClean="0"/>
              <a:t>process</a:t>
            </a:r>
          </a:p>
        </p:txBody>
      </p:sp>
      <p:sp>
        <p:nvSpPr>
          <p:cNvPr id="8195" name="Espace réservé du contenu 2"/>
          <p:cNvSpPr>
            <a:spLocks noGrp="1"/>
          </p:cNvSpPr>
          <p:nvPr>
            <p:ph idx="1"/>
          </p:nvPr>
        </p:nvSpPr>
        <p:spPr>
          <a:xfrm>
            <a:off x="585788" y="5362948"/>
            <a:ext cx="8101012" cy="812800"/>
          </a:xfrm>
        </p:spPr>
        <p:txBody>
          <a:bodyPr/>
          <a:lstStyle/>
          <a:p>
            <a:r>
              <a:rPr lang="fr-FR" altLang="en-US" sz="1800" dirty="0" smtClean="0"/>
              <a:t>Lots of qualitative aspects…</a:t>
            </a:r>
          </a:p>
          <a:p>
            <a:r>
              <a:rPr lang="fr-FR" altLang="en-US" sz="1800" dirty="0" smtClean="0"/>
              <a:t>Non </a:t>
            </a:r>
            <a:r>
              <a:rPr lang="fr-FR" altLang="en-US" sz="1800" dirty="0" smtClean="0"/>
              <a:t>standard conditions for the </a:t>
            </a:r>
            <a:r>
              <a:rPr lang="fr-FR" altLang="en-US" sz="1800" dirty="0" err="1" smtClean="0"/>
              <a:t>glulam</a:t>
            </a:r>
            <a:r>
              <a:rPr lang="fr-FR" altLang="en-US" sz="1800" dirty="0" smtClean="0"/>
              <a:t> production</a:t>
            </a:r>
            <a:endParaRPr lang="en-US" altLang="en-US" sz="1800" dirty="0" smtClean="0"/>
          </a:p>
        </p:txBody>
      </p:sp>
      <p:graphicFrame>
        <p:nvGraphicFramePr>
          <p:cNvPr id="8196" name="Obje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5029222"/>
              </p:ext>
            </p:extLst>
          </p:nvPr>
        </p:nvGraphicFramePr>
        <p:xfrm>
          <a:off x="700088" y="1597025"/>
          <a:ext cx="7827962" cy="362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1" name="Feuille de calcul" r:id="rId3" imgW="7191495" imgH="3333680" progId="Excel.Sheet.12">
                  <p:embed/>
                </p:oleObj>
              </mc:Choice>
              <mc:Fallback>
                <p:oleObj name="Feuille de calcul" r:id="rId3" imgW="7191495" imgH="3333680" progId="Excel.Sheet.12">
                  <p:embed/>
                  <p:pic>
                    <p:nvPicPr>
                      <p:cNvPr id="0" name="Obje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088" y="1597025"/>
                        <a:ext cx="7827962" cy="362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 rot="20376256">
            <a:off x="4646442" y="2800734"/>
            <a:ext cx="3706849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fr-FR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To </a:t>
            </a:r>
            <a:r>
              <a:rPr lang="fr-FR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be</a:t>
            </a:r>
            <a:r>
              <a:rPr lang="fr-FR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fr-FR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finalized</a:t>
            </a:r>
            <a:endParaRPr lang="fr-FR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400" dirty="0">
                <a:solidFill>
                  <a:schemeClr val="bg1">
                    <a:lumMod val="50000"/>
                  </a:schemeClr>
                </a:solidFill>
              </a:rPr>
              <a:t>1st production (2015)</a:t>
            </a:r>
            <a:r>
              <a:rPr lang="fr-FR" altLang="en-US" sz="2400" dirty="0" smtClean="0"/>
              <a:t/>
            </a:r>
            <a:br>
              <a:rPr lang="fr-FR" altLang="en-US" sz="2400" dirty="0" smtClean="0"/>
            </a:br>
            <a:r>
              <a:rPr lang="fr-FR" altLang="en-US" sz="2400" dirty="0" smtClean="0"/>
              <a:t>Feedback </a:t>
            </a:r>
            <a:r>
              <a:rPr lang="fr-FR" altLang="en-US" sz="2400" dirty="0" err="1" smtClean="0"/>
              <a:t>from</a:t>
            </a:r>
            <a:r>
              <a:rPr lang="fr-FR" altLang="en-US" sz="2400" dirty="0" smtClean="0"/>
              <a:t> the </a:t>
            </a:r>
            <a:r>
              <a:rPr lang="fr-FR" altLang="en-US" sz="2400" dirty="0" smtClean="0"/>
              <a:t>supplier (</a:t>
            </a:r>
            <a:r>
              <a:rPr lang="fr-FR" altLang="en-US" sz="2400" dirty="0" err="1" smtClean="0"/>
              <a:t>oak</a:t>
            </a:r>
            <a:r>
              <a:rPr lang="fr-FR" altLang="en-US" sz="2400" dirty="0" smtClean="0"/>
              <a:t> </a:t>
            </a:r>
            <a:r>
              <a:rPr lang="fr-FR" altLang="en-US" sz="2400" dirty="0" err="1" smtClean="0"/>
              <a:t>sawmill</a:t>
            </a:r>
            <a:r>
              <a:rPr lang="fr-FR" altLang="en-US" sz="2400" dirty="0" smtClean="0"/>
              <a:t>)</a:t>
            </a:r>
            <a:endParaRPr lang="en-US" altLang="en-US" sz="2400" dirty="0" smtClean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85788" y="2201333"/>
            <a:ext cx="8101012" cy="3924830"/>
          </a:xfrm>
        </p:spPr>
        <p:txBody>
          <a:bodyPr/>
          <a:lstStyle/>
          <a:p>
            <a:pPr>
              <a:defRPr/>
            </a:pPr>
            <a:r>
              <a:rPr lang="en-US" sz="2000" dirty="0"/>
              <a:t>H</a:t>
            </a:r>
            <a:r>
              <a:rPr lang="en-US" sz="2000" dirty="0" smtClean="0"/>
              <a:t>igh </a:t>
            </a:r>
            <a:r>
              <a:rPr lang="en-US" sz="2000" dirty="0" smtClean="0"/>
              <a:t>expectations </a:t>
            </a:r>
            <a:r>
              <a:rPr lang="en-US" sz="2000" dirty="0" err="1" smtClean="0"/>
              <a:t>fulfilable</a:t>
            </a:r>
            <a:r>
              <a:rPr lang="en-US" sz="2000" dirty="0" smtClean="0"/>
              <a:t> only under adapted conditions:</a:t>
            </a:r>
          </a:p>
          <a:p>
            <a:pPr lvl="1">
              <a:defRPr/>
            </a:pPr>
            <a:r>
              <a:rPr lang="en-US" sz="1700" dirty="0" smtClean="0"/>
              <a:t>Time for delivery</a:t>
            </a:r>
          </a:p>
          <a:p>
            <a:pPr lvl="1">
              <a:defRPr/>
            </a:pPr>
            <a:r>
              <a:rPr lang="en-US" sz="1700" dirty="0" smtClean="0"/>
              <a:t>Mix of lengths </a:t>
            </a:r>
            <a:r>
              <a:rPr lang="en-US" sz="1700" dirty="0" smtClean="0"/>
              <a:t>and qualities (what </a:t>
            </a:r>
            <a:r>
              <a:rPr lang="en-US" sz="1700" dirty="0"/>
              <a:t>to do with the rest?)</a:t>
            </a:r>
          </a:p>
          <a:p>
            <a:pPr lvl="1">
              <a:defRPr/>
            </a:pPr>
            <a:r>
              <a:rPr lang="en-US" sz="1700" dirty="0" smtClean="0"/>
              <a:t>Clear specifications on the square edged timber</a:t>
            </a:r>
          </a:p>
          <a:p>
            <a:pPr lvl="1">
              <a:defRPr/>
            </a:pPr>
            <a:r>
              <a:rPr lang="en-US" sz="1700" dirty="0" smtClean="0"/>
              <a:t>…</a:t>
            </a:r>
          </a:p>
          <a:p>
            <a:pPr marL="0" indent="0">
              <a:buFont typeface="Arial" charset="0"/>
              <a:buNone/>
              <a:defRPr/>
            </a:pPr>
            <a:endParaRPr lang="en-US" sz="2000" dirty="0" smtClean="0"/>
          </a:p>
          <a:p>
            <a:pPr>
              <a:defRPr/>
            </a:pPr>
            <a:r>
              <a:rPr lang="en-US" sz="2000" dirty="0" smtClean="0"/>
              <a:t>Otherwise, additional costs to be supported by the client</a:t>
            </a:r>
            <a:r>
              <a:rPr lang="en-US" sz="2000" dirty="0" smtClean="0"/>
              <a:t>:</a:t>
            </a:r>
          </a:p>
          <a:p>
            <a:pPr lvl="1">
              <a:defRPr/>
            </a:pPr>
            <a:r>
              <a:rPr lang="en-US" sz="1700" dirty="0" smtClean="0"/>
              <a:t>+ </a:t>
            </a:r>
            <a:r>
              <a:rPr lang="en-US" sz="1700" dirty="0" smtClean="0"/>
              <a:t>40% when lamellas are produced from selected un-edged timber </a:t>
            </a:r>
            <a:r>
              <a:rPr lang="en-US" sz="1700" i="1" dirty="0" smtClean="0"/>
              <a:t>(butt log)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843088" y="274638"/>
            <a:ext cx="6843712" cy="584652"/>
          </a:xfrm>
        </p:spPr>
        <p:txBody>
          <a:bodyPr/>
          <a:lstStyle/>
          <a:p>
            <a:r>
              <a:rPr lang="fr-FR" sz="2400" dirty="0" smtClean="0"/>
              <a:t>2</a:t>
            </a:r>
            <a:r>
              <a:rPr lang="fr-FR" sz="2400" baseline="30000" dirty="0" smtClean="0"/>
              <a:t>nd</a:t>
            </a:r>
            <a:r>
              <a:rPr lang="fr-FR" sz="2400" dirty="0" smtClean="0"/>
              <a:t> </a:t>
            </a:r>
            <a:r>
              <a:rPr lang="fr-FR" sz="2400" dirty="0" smtClean="0"/>
              <a:t>production </a:t>
            </a:r>
            <a:r>
              <a:rPr lang="fr-FR" sz="2400" dirty="0" smtClean="0"/>
              <a:t>(2016</a:t>
            </a:r>
            <a:r>
              <a:rPr lang="fr-FR" sz="2400" dirty="0" smtClean="0"/>
              <a:t>)</a:t>
            </a:r>
            <a:br>
              <a:rPr lang="fr-FR" sz="2400" dirty="0" smtClean="0"/>
            </a:br>
            <a:r>
              <a:rPr lang="fr-FR" sz="2400" dirty="0" smtClean="0">
                <a:solidFill>
                  <a:schemeClr val="bg1">
                    <a:lumMod val="50000"/>
                  </a:schemeClr>
                </a:solidFill>
              </a:rPr>
              <a:t>Questions</a:t>
            </a:r>
            <a:endParaRPr lang="fr-FR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5445232" y="1721889"/>
            <a:ext cx="4307536" cy="2871690"/>
          </a:xfrm>
          <a:prstGeom prst="rect">
            <a:avLst/>
          </a:prstGeom>
        </p:spPr>
      </p:pic>
      <p:pic>
        <p:nvPicPr>
          <p:cNvPr id="7" name="Espace réservé du contenu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87" y="1011690"/>
            <a:ext cx="5734050" cy="38227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94648" y="3301189"/>
            <a:ext cx="3053572" cy="20357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Espace réservé du contenu 2"/>
          <p:cNvSpPr txBox="1">
            <a:spLocks/>
          </p:cNvSpPr>
          <p:nvPr/>
        </p:nvSpPr>
        <p:spPr>
          <a:xfrm>
            <a:off x="585788" y="5318125"/>
            <a:ext cx="8101012" cy="812800"/>
          </a:xfrm>
          <a:prstGeom prst="rect">
            <a:avLst/>
          </a:prstGeom>
        </p:spPr>
        <p:txBody>
          <a:bodyPr/>
          <a:lstStyle>
            <a:lvl1pPr marL="300038" indent="-300038" algn="l" defTabSz="40005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0875" indent="-250825" algn="l" defTabSz="40005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500">
                <a:solidFill>
                  <a:schemeClr val="tx1"/>
                </a:solidFill>
                <a:latin typeface="+mn-lt"/>
                <a:ea typeface="+mn-ea"/>
              </a:defRPr>
            </a:lvl2pPr>
            <a:lvl3pPr marL="1001713" indent="-200025" algn="l" defTabSz="40005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100">
                <a:solidFill>
                  <a:schemeClr val="tx1"/>
                </a:solidFill>
                <a:latin typeface="+mn-lt"/>
                <a:ea typeface="+mn-ea"/>
              </a:defRPr>
            </a:lvl3pPr>
            <a:lvl4pPr marL="1403350" indent="-201613" algn="l" defTabSz="40005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ea typeface="+mn-ea"/>
              </a:defRPr>
            </a:lvl4pPr>
            <a:lvl5pPr marL="1803400" indent="-200025" algn="l" defTabSz="40005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260600" indent="-200025" algn="l" defTabSz="40005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717800" indent="-200025" algn="l" defTabSz="40005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175000" indent="-200025" algn="l" defTabSz="40005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632200" indent="-200025" algn="l" defTabSz="40005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None/>
            </a:pPr>
            <a:r>
              <a:rPr lang="en-US" altLang="en-US" sz="2000" kern="0" dirty="0" smtClean="0"/>
              <a:t>Can chosen </a:t>
            </a:r>
            <a:r>
              <a:rPr lang="en-US" altLang="en-US" sz="2000" kern="0" dirty="0" err="1" smtClean="0"/>
              <a:t>GLxx</a:t>
            </a:r>
            <a:r>
              <a:rPr lang="en-US" altLang="en-US" sz="2000" kern="0" dirty="0" smtClean="0"/>
              <a:t> glulam design be produced from purposely-specified round wood and what are the consequences along the chain ?</a:t>
            </a:r>
          </a:p>
        </p:txBody>
      </p:sp>
    </p:spTree>
    <p:extLst>
      <p:ext uri="{BB962C8B-B14F-4D97-AF65-F5344CB8AC3E}">
        <p14:creationId xmlns:p14="http://schemas.microsoft.com/office/powerpoint/2010/main" val="371812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 txBox="1">
            <a:spLocks/>
          </p:cNvSpPr>
          <p:nvPr/>
        </p:nvSpPr>
        <p:spPr>
          <a:xfrm>
            <a:off x="585788" y="1395412"/>
            <a:ext cx="8101012" cy="4789487"/>
          </a:xfrm>
          <a:prstGeom prst="rect">
            <a:avLst/>
          </a:prstGeom>
        </p:spPr>
        <p:txBody>
          <a:bodyPr/>
          <a:lstStyle>
            <a:lvl1pPr marL="300038" indent="-300038" algn="l" defTabSz="40005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0875" indent="-250825" algn="l" defTabSz="40005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500">
                <a:solidFill>
                  <a:schemeClr val="tx1"/>
                </a:solidFill>
                <a:latin typeface="+mn-lt"/>
                <a:ea typeface="+mn-ea"/>
              </a:defRPr>
            </a:lvl2pPr>
            <a:lvl3pPr marL="1001713" indent="-200025" algn="l" defTabSz="40005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100">
                <a:solidFill>
                  <a:schemeClr val="tx1"/>
                </a:solidFill>
                <a:latin typeface="+mn-lt"/>
                <a:ea typeface="+mn-ea"/>
              </a:defRPr>
            </a:lvl3pPr>
            <a:lvl4pPr marL="1403350" indent="-201613" algn="l" defTabSz="40005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ea typeface="+mn-ea"/>
              </a:defRPr>
            </a:lvl4pPr>
            <a:lvl5pPr marL="1803400" indent="-200025" algn="l" defTabSz="40005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260600" indent="-200025" algn="l" defTabSz="40005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717800" indent="-200025" algn="l" defTabSz="40005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175000" indent="-200025" algn="l" defTabSz="40005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632200" indent="-200025" algn="l" defTabSz="40005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627063" indent="-457200" defTabSz="914400" eaLnBrk="1" hangingPunct="1">
              <a:defRPr/>
            </a:pPr>
            <a:r>
              <a:rPr lang="en-US" altLang="fr-FR" sz="1900" dirty="0" smtClean="0">
                <a:cs typeface="Arial" panose="020B0604020202020204" pitchFamily="34" charset="0"/>
              </a:rPr>
              <a:t>Willingness to make the most from wood resource both for round wood &amp; sawn timber</a:t>
            </a:r>
          </a:p>
          <a:p>
            <a:pPr marL="627063" indent="-457200" defTabSz="914400" eaLnBrk="1" hangingPunct="1">
              <a:defRPr/>
            </a:pPr>
            <a:r>
              <a:rPr lang="en-US" altLang="fr-FR" sz="1900" dirty="0" smtClean="0">
                <a:cs typeface="Arial" panose="020B0604020202020204" pitchFamily="34" charset="0"/>
              </a:rPr>
              <a:t>Lessons learnt from </a:t>
            </a:r>
            <a:r>
              <a:rPr lang="en-US" altLang="fr-FR" sz="1900" dirty="0" smtClean="0">
                <a:cs typeface="Arial" panose="020B0604020202020204" pitchFamily="34" charset="0"/>
              </a:rPr>
              <a:t>earlier </a:t>
            </a:r>
            <a:r>
              <a:rPr lang="en-US" altLang="fr-FR" sz="1900" dirty="0" smtClean="0">
                <a:cs typeface="Arial" panose="020B0604020202020204" pitchFamily="34" charset="0"/>
              </a:rPr>
              <a:t>national study : mid size/age oak</a:t>
            </a:r>
          </a:p>
          <a:p>
            <a:pPr marL="863600" lvl="1" indent="-342900" defTabSz="914400" eaLnBrk="1" hangingPunct="1">
              <a:buFont typeface="+mj-lt"/>
              <a:buAutoNum type="alphaLcParenR"/>
              <a:defRPr/>
            </a:pPr>
            <a:r>
              <a:rPr lang="en-US" altLang="fr-FR" sz="1700" dirty="0" smtClean="0">
                <a:cs typeface="Arial" panose="020B0604020202020204" pitchFamily="34" charset="0"/>
              </a:rPr>
              <a:t>Need </a:t>
            </a:r>
            <a:r>
              <a:rPr lang="en-US" altLang="fr-FR" sz="1700" dirty="0" smtClean="0">
                <a:cs typeface="Arial" panose="020B0604020202020204" pitchFamily="34" charset="0"/>
              </a:rPr>
              <a:t>valorization</a:t>
            </a:r>
            <a:endParaRPr lang="en-US" altLang="fr-FR" sz="1700" dirty="0" smtClean="0">
              <a:cs typeface="Arial" panose="020B0604020202020204" pitchFamily="34" charset="0"/>
            </a:endParaRPr>
          </a:p>
          <a:p>
            <a:pPr marL="863600" lvl="1" indent="-342900" defTabSz="914400" eaLnBrk="1" hangingPunct="1">
              <a:buFont typeface="+mj-lt"/>
              <a:buAutoNum type="alphaLcParenR"/>
              <a:defRPr/>
            </a:pPr>
            <a:r>
              <a:rPr lang="en-US" altLang="fr-FR" sz="1700" dirty="0" smtClean="0">
                <a:cs typeface="Arial" panose="020B0604020202020204" pitchFamily="34" charset="0"/>
              </a:rPr>
              <a:t>Best </a:t>
            </a:r>
            <a:r>
              <a:rPr lang="en-US" altLang="fr-FR" sz="1700" dirty="0" smtClean="0">
                <a:cs typeface="Arial" panose="020B0604020202020204" pitchFamily="34" charset="0"/>
              </a:rPr>
              <a:t>mechanical characteristics </a:t>
            </a:r>
          </a:p>
          <a:p>
            <a:pPr marL="863600" lvl="1" indent="-342900" defTabSz="914400" eaLnBrk="1" hangingPunct="1">
              <a:buFont typeface="Arial" panose="020B0604020202020204" pitchFamily="34" charset="0"/>
              <a:buChar char="•"/>
              <a:defRPr/>
            </a:pPr>
            <a:endParaRPr lang="en-US" altLang="fr-FR" sz="1900" dirty="0" smtClean="0">
              <a:cs typeface="Arial" panose="020B0604020202020204" pitchFamily="34" charset="0"/>
            </a:endParaRPr>
          </a:p>
          <a:p>
            <a:pPr marL="457200" indent="-457200" defTabSz="914400" eaLnBrk="1" hangingPunct="1">
              <a:spcBef>
                <a:spcPts val="60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altLang="fr-FR" sz="1900" dirty="0" smtClean="0">
                <a:cs typeface="Arial" panose="020B0604020202020204" pitchFamily="34" charset="0"/>
              </a:rPr>
              <a:t>Purpose-driven round wood specifications used to identify a suitable batch </a:t>
            </a:r>
            <a:r>
              <a:rPr lang="en-US" altLang="fr-FR" sz="1900" dirty="0" smtClean="0">
                <a:cs typeface="Arial" panose="020B0604020202020204" pitchFamily="34" charset="0"/>
                <a:sym typeface="Wingdings" panose="05000000000000000000" pitchFamily="2" charset="2"/>
              </a:rPr>
              <a:t> D2b - D3 from auction catalog (ONF FD </a:t>
            </a:r>
            <a:r>
              <a:rPr lang="en-US" altLang="fr-FR" sz="1900" dirty="0" smtClean="0">
                <a:cs typeface="Arial" panose="020B0604020202020204" pitchFamily="34" charset="0"/>
                <a:sym typeface="Wingdings" panose="05000000000000000000" pitchFamily="2" charset="2"/>
              </a:rPr>
              <a:t>- </a:t>
            </a:r>
            <a:r>
              <a:rPr lang="en-US" altLang="fr-FR" sz="1900" dirty="0" err="1" smtClean="0">
                <a:cs typeface="Arial" panose="020B0604020202020204" pitchFamily="34" charset="0"/>
                <a:sym typeface="Wingdings" panose="05000000000000000000" pitchFamily="2" charset="2"/>
              </a:rPr>
              <a:t>Sarrebourg</a:t>
            </a:r>
            <a:r>
              <a:rPr lang="en-US" altLang="fr-FR" sz="1900" dirty="0" smtClean="0">
                <a:cs typeface="Arial" panose="020B0604020202020204" pitchFamily="34" charset="0"/>
                <a:sym typeface="Wingdings" panose="05000000000000000000" pitchFamily="2" charset="2"/>
              </a:rPr>
              <a:t>)</a:t>
            </a:r>
            <a:endParaRPr lang="en-US" altLang="fr-FR" sz="1900" dirty="0" smtClean="0">
              <a:cs typeface="Arial" panose="020B0604020202020204" pitchFamily="34" charset="0"/>
            </a:endParaRPr>
          </a:p>
          <a:p>
            <a:pPr marL="457200" indent="-457200" defTabSz="914400" eaLnBrk="1" hangingPunct="1">
              <a:spcBef>
                <a:spcPts val="60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altLang="fr-FR" sz="1900" dirty="0" smtClean="0">
                <a:cs typeface="Arial" panose="020B0604020202020204" pitchFamily="34" charset="0"/>
              </a:rPr>
              <a:t>Purpose-driven sawing and processing at sawmill used to </a:t>
            </a:r>
            <a:r>
              <a:rPr lang="en-US" altLang="fr-FR" sz="1900" dirty="0" smtClean="0">
                <a:cs typeface="Arial" panose="020B0604020202020204" pitchFamily="34" charset="0"/>
              </a:rPr>
              <a:t>deal </a:t>
            </a:r>
            <a:r>
              <a:rPr lang="en-US" altLang="fr-FR" sz="1900" dirty="0" smtClean="0">
                <a:cs typeface="Arial" panose="020B0604020202020204" pitchFamily="34" charset="0"/>
              </a:rPr>
              <a:t>with such diameter / quality class </a:t>
            </a:r>
            <a:r>
              <a:rPr lang="en-US" altLang="fr-FR" sz="1900" dirty="0">
                <a:cs typeface="Arial" panose="020B0604020202020204" pitchFamily="34" charset="0"/>
                <a:sym typeface="Wingdings" panose="05000000000000000000" pitchFamily="2" charset="2"/>
              </a:rPr>
              <a:t>(</a:t>
            </a:r>
            <a:r>
              <a:rPr lang="en-US" altLang="fr-FR" sz="1900" dirty="0" err="1" smtClean="0">
                <a:cs typeface="Arial" panose="020B0604020202020204" pitchFamily="34" charset="0"/>
                <a:sym typeface="Wingdings" panose="05000000000000000000" pitchFamily="2" charset="2"/>
              </a:rPr>
              <a:t>Trendel</a:t>
            </a:r>
            <a:r>
              <a:rPr lang="en-US" altLang="fr-FR" sz="1900" dirty="0" smtClean="0"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altLang="fr-FR" sz="1900" dirty="0" smtClean="0">
                <a:cs typeface="Arial" panose="020B0604020202020204" pitchFamily="34" charset="0"/>
                <a:sym typeface="Wingdings" panose="05000000000000000000" pitchFamily="2" charset="2"/>
              </a:rPr>
              <a:t>- </a:t>
            </a:r>
            <a:r>
              <a:rPr lang="en-US" altLang="fr-FR" sz="1900" dirty="0" err="1" smtClean="0">
                <a:cs typeface="Arial" panose="020B0604020202020204" pitchFamily="34" charset="0"/>
                <a:sym typeface="Wingdings" panose="05000000000000000000" pitchFamily="2" charset="2"/>
              </a:rPr>
              <a:t>Haguenau</a:t>
            </a:r>
            <a:r>
              <a:rPr lang="en-US" altLang="fr-FR" sz="1900" dirty="0" smtClean="0">
                <a:cs typeface="Arial" panose="020B0604020202020204" pitchFamily="34" charset="0"/>
                <a:sym typeface="Wingdings" panose="05000000000000000000" pitchFamily="2" charset="2"/>
              </a:rPr>
              <a:t>)</a:t>
            </a:r>
            <a:endParaRPr lang="en-US" altLang="fr-FR" sz="1900" dirty="0" smtClean="0">
              <a:cs typeface="Arial" panose="020B0604020202020204" pitchFamily="34" charset="0"/>
            </a:endParaRPr>
          </a:p>
          <a:p>
            <a:pPr marL="457200" indent="-457200" defTabSz="914400" eaLnBrk="1" hangingPunct="1">
              <a:spcBef>
                <a:spcPts val="60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altLang="fr-FR" sz="1900" dirty="0" smtClean="0">
                <a:cs typeface="Arial" panose="020B0604020202020204" pitchFamily="34" charset="0"/>
              </a:rPr>
              <a:t>Strength grading and sawing quality </a:t>
            </a:r>
            <a:r>
              <a:rPr lang="en-US" altLang="fr-FR" sz="1900" dirty="0" smtClean="0">
                <a:cs typeface="Arial" panose="020B0604020202020204" pitchFamily="34" charset="0"/>
              </a:rPr>
              <a:t>(FCBA for </a:t>
            </a:r>
            <a:r>
              <a:rPr lang="en-US" altLang="fr-FR" sz="1900" dirty="0" err="1" smtClean="0">
                <a:cs typeface="Arial" panose="020B0604020202020204" pitchFamily="34" charset="0"/>
              </a:rPr>
              <a:t>Trendel</a:t>
            </a:r>
            <a:r>
              <a:rPr lang="en-US" altLang="fr-FR" sz="1900" dirty="0" smtClean="0">
                <a:cs typeface="Arial" panose="020B0604020202020204" pitchFamily="34" charset="0"/>
              </a:rPr>
              <a:t>)</a:t>
            </a:r>
            <a:endParaRPr lang="en-US" altLang="fr-FR" sz="1900" dirty="0" smtClean="0">
              <a:cs typeface="Arial" panose="020B0604020202020204" pitchFamily="34" charset="0"/>
            </a:endParaRPr>
          </a:p>
          <a:p>
            <a:pPr marL="457200" indent="-457200" defTabSz="914400" eaLnBrk="1" hangingPunct="1">
              <a:spcBef>
                <a:spcPts val="60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altLang="fr-FR" sz="1900" dirty="0" smtClean="0">
                <a:cs typeface="Arial" panose="020B0604020202020204" pitchFamily="34" charset="0"/>
              </a:rPr>
              <a:t>Inhomogeneous </a:t>
            </a:r>
            <a:r>
              <a:rPr lang="en-US" altLang="fr-FR" sz="1900" dirty="0" smtClean="0">
                <a:cs typeface="Arial" panose="020B0604020202020204" pitchFamily="34" charset="0"/>
              </a:rPr>
              <a:t>glulam production </a:t>
            </a:r>
            <a:r>
              <a:rPr lang="en-US" altLang="fr-FR" sz="1900" dirty="0" smtClean="0">
                <a:cs typeface="Arial" panose="020B0604020202020204" pitchFamily="34" charset="0"/>
              </a:rPr>
              <a:t>(</a:t>
            </a:r>
            <a:r>
              <a:rPr lang="en-US" altLang="fr-FR" sz="1900" dirty="0" err="1" smtClean="0">
                <a:cs typeface="Arial" panose="020B0604020202020204" pitchFamily="34" charset="0"/>
              </a:rPr>
              <a:t>Simonin</a:t>
            </a:r>
            <a:r>
              <a:rPr lang="en-US" altLang="fr-FR" sz="1900" dirty="0" smtClean="0">
                <a:cs typeface="Arial" panose="020B0604020202020204" pitchFamily="34" charset="0"/>
              </a:rPr>
              <a:t> – </a:t>
            </a:r>
            <a:r>
              <a:rPr lang="en-US" altLang="fr-FR" sz="1900" dirty="0" err="1" smtClean="0">
                <a:cs typeface="Arial" panose="020B0604020202020204" pitchFamily="34" charset="0"/>
              </a:rPr>
              <a:t>Montlebon</a:t>
            </a:r>
            <a:r>
              <a:rPr lang="en-US" altLang="fr-FR" sz="1900" dirty="0" smtClean="0">
                <a:cs typeface="Arial" panose="020B0604020202020204" pitchFamily="34" charset="0"/>
              </a:rPr>
              <a:t>)</a:t>
            </a:r>
            <a:endParaRPr lang="en-US" altLang="fr-FR" sz="1900" dirty="0" smtClean="0">
              <a:cs typeface="Arial" panose="020B0604020202020204" pitchFamily="34" charset="0"/>
            </a:endParaRPr>
          </a:p>
          <a:p>
            <a:pPr marL="0" indent="0" defTabSz="914400" eaLnBrk="1" hangingPunct="1">
              <a:spcBef>
                <a:spcPts val="600"/>
              </a:spcBef>
              <a:spcAft>
                <a:spcPts val="900"/>
              </a:spcAft>
              <a:buNone/>
              <a:defRPr/>
            </a:pPr>
            <a:r>
              <a:rPr lang="en-US" altLang="fr-FR" sz="1900" dirty="0" smtClean="0">
                <a:solidFill>
                  <a:srgbClr val="3399FF"/>
                </a:solidFill>
                <a:cs typeface="Arial" panose="020B0604020202020204" pitchFamily="34" charset="0"/>
              </a:rPr>
              <a:t>+   Qualitative feedback collection along the production chain</a:t>
            </a:r>
          </a:p>
          <a:p>
            <a:pPr marL="0" indent="0">
              <a:buNone/>
            </a:pPr>
            <a:endParaRPr lang="en-US" altLang="en-US" sz="1900" kern="0" dirty="0" smtClean="0"/>
          </a:p>
          <a:p>
            <a:endParaRPr lang="en-US" altLang="en-US" sz="1900" kern="0" dirty="0" smtClean="0"/>
          </a:p>
        </p:txBody>
      </p:sp>
      <p:sp>
        <p:nvSpPr>
          <p:cNvPr id="5" name="Titre 3"/>
          <p:cNvSpPr txBox="1">
            <a:spLocks/>
          </p:cNvSpPr>
          <p:nvPr/>
        </p:nvSpPr>
        <p:spPr bwMode="auto">
          <a:xfrm>
            <a:off x="1843088" y="274638"/>
            <a:ext cx="6843712" cy="584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00050" rtl="0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00050" rtl="0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algn="ctr" defTabSz="400050" rtl="0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algn="ctr" defTabSz="400050" rtl="0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algn="ctr" defTabSz="400050" rtl="0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457200" algn="ctr" defTabSz="400050" rtl="0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914400" algn="ctr" defTabSz="400050" rtl="0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1371600" algn="ctr" defTabSz="400050" rtl="0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1828800" algn="ctr" defTabSz="400050" rtl="0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r>
              <a:rPr lang="fr-FR" sz="2400" kern="0" dirty="0" smtClean="0"/>
              <a:t>2</a:t>
            </a:r>
            <a:r>
              <a:rPr lang="fr-FR" sz="2400" kern="0" baseline="30000" dirty="0" smtClean="0"/>
              <a:t>nd</a:t>
            </a:r>
            <a:r>
              <a:rPr lang="fr-FR" sz="2400" kern="0" dirty="0" smtClean="0"/>
              <a:t> production (2016)</a:t>
            </a:r>
            <a:br>
              <a:rPr lang="fr-FR" sz="2400" kern="0" dirty="0" smtClean="0"/>
            </a:br>
            <a:r>
              <a:rPr lang="fr-FR" sz="2400" kern="0" dirty="0" smtClean="0">
                <a:solidFill>
                  <a:schemeClr val="bg1">
                    <a:lumMod val="50000"/>
                  </a:schemeClr>
                </a:solidFill>
              </a:rPr>
              <a:t>Design and monitoring</a:t>
            </a:r>
            <a:endParaRPr lang="fr-FR" sz="2400" kern="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385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Thème Office">
  <a:themeElements>
    <a:clrScheme name="2_Thème Offic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2_Thème Office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Thème Offic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onception personnalisée">
  <a:themeElements>
    <a:clrScheme name="1_Conception personnalisé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Conception personnalisée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onception personnalisé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Conception personnalisée">
  <a:themeElements>
    <a:clrScheme name="2_Conception personnalisé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Conception personnalisé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2595</TotalTime>
  <Words>544</Words>
  <Application>Microsoft Office PowerPoint</Application>
  <PresentationFormat>Affichage à l'écran (4:3)</PresentationFormat>
  <Paragraphs>77</Paragraphs>
  <Slides>11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3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5" baseType="lpstr">
      <vt:lpstr>2_Thème Office</vt:lpstr>
      <vt:lpstr>1_Conception personnalisée</vt:lpstr>
      <vt:lpstr>2_Conception personnalisée</vt:lpstr>
      <vt:lpstr>Microsoft Excel Worksheet</vt:lpstr>
      <vt:lpstr>Consequences from new products on up-stream processes (WP1)</vt:lpstr>
      <vt:lpstr>Consequences from new products on up-stream processes Principle</vt:lpstr>
      <vt:lpstr>Consequences from new products on up-stream processes Status and plan for next months</vt:lpstr>
      <vt:lpstr>1st production (2015) Questions</vt:lpstr>
      <vt:lpstr>1st production chain (2015) Material</vt:lpstr>
      <vt:lpstr>1st production (2015) Resource - dependent differences in the glulam process</vt:lpstr>
      <vt:lpstr>1st production (2015) Feedback from the supplier (oak sawmill)</vt:lpstr>
      <vt:lpstr>2nd production (2016) Questions</vt:lpstr>
      <vt:lpstr>Présentation PowerPoint</vt:lpstr>
      <vt:lpstr>Next steps…</vt:lpstr>
      <vt:lpstr>Looking forward to presenting the whole results at final dissemination event!</vt:lpstr>
    </vt:vector>
  </TitlesOfParts>
  <Company>Ecolocal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Alicia Woynowski</dc:creator>
  <cp:lastModifiedBy>LEGRAND Guillaume</cp:lastModifiedBy>
  <cp:revision>330</cp:revision>
  <cp:lastPrinted>2016-05-30T05:59:03Z</cp:lastPrinted>
  <dcterms:created xsi:type="dcterms:W3CDTF">2010-09-05T22:21:16Z</dcterms:created>
  <dcterms:modified xsi:type="dcterms:W3CDTF">2016-06-02T09:14:36Z</dcterms:modified>
</cp:coreProperties>
</file>